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24"/>
  </p:notesMasterIdLst>
  <p:handoutMasterIdLst>
    <p:handoutMasterId r:id="rId25"/>
  </p:handoutMasterIdLst>
  <p:sldIdLst>
    <p:sldId id="1862" r:id="rId6"/>
    <p:sldId id="1896" r:id="rId7"/>
    <p:sldId id="1873" r:id="rId8"/>
    <p:sldId id="1879" r:id="rId9"/>
    <p:sldId id="1916" r:id="rId10"/>
    <p:sldId id="1943" r:id="rId11"/>
    <p:sldId id="1909" r:id="rId12"/>
    <p:sldId id="1872" r:id="rId13"/>
    <p:sldId id="1944" r:id="rId14"/>
    <p:sldId id="1945" r:id="rId15"/>
    <p:sldId id="1946" r:id="rId16"/>
    <p:sldId id="1947" r:id="rId17"/>
    <p:sldId id="1948" r:id="rId18"/>
    <p:sldId id="1949" r:id="rId19"/>
    <p:sldId id="1876" r:id="rId20"/>
    <p:sldId id="1878" r:id="rId21"/>
    <p:sldId id="1877" r:id="rId22"/>
    <p:sldId id="1532" r:id="rId23"/>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Light Template" id="{A073DAE3-B461-442F-A3D3-6642BD875E45}">
          <p14:sldIdLst/>
        </p14:section>
        <p14:section name="Dark template" id="{888AB95E-1B7E-4E95-8F39-C5D0E8372BC2}">
          <p14:sldIdLst>
            <p14:sldId id="1862"/>
            <p14:sldId id="1896"/>
            <p14:sldId id="1873"/>
            <p14:sldId id="1879"/>
            <p14:sldId id="1916"/>
            <p14:sldId id="1943"/>
            <p14:sldId id="1909"/>
            <p14:sldId id="1872"/>
            <p14:sldId id="1944"/>
            <p14:sldId id="1945"/>
            <p14:sldId id="1946"/>
            <p14:sldId id="1947"/>
            <p14:sldId id="1948"/>
            <p14:sldId id="1949"/>
            <p14:sldId id="1876"/>
            <p14:sldId id="1878"/>
            <p14:sldId id="1877"/>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5C2D91"/>
    <a:srgbClr val="000000"/>
    <a:srgbClr val="6730A6"/>
    <a:srgbClr val="FFB900"/>
    <a:srgbClr val="9BF00B"/>
    <a:srgbClr val="FF9349"/>
    <a:srgbClr val="EA6716"/>
    <a:srgbClr val="EA4335"/>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CD3EC9-3D2E-0CBD-BF91-8C189D4455C2}" v="275" dt="2023-01-06T19:58:35.738"/>
    <p1510:client id="{2B5656FE-3CF2-4646-E730-797F07352885}" v="50" dt="2023-01-06T04:22:33.3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97" autoAdjust="0"/>
    <p:restoredTop sz="94660"/>
  </p:normalViewPr>
  <p:slideViewPr>
    <p:cSldViewPr snapToGrid="0">
      <p:cViewPr varScale="1">
        <p:scale>
          <a:sx n="102" d="100"/>
          <a:sy n="102" d="100"/>
        </p:scale>
        <p:origin x="684" y="84"/>
      </p:cViewPr>
      <p:guideLst/>
    </p:cSldViewPr>
  </p:slideViewPr>
  <p:notesTextViewPr>
    <p:cViewPr>
      <p:scale>
        <a:sx n="3" d="2"/>
        <a:sy n="3" d="2"/>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4/21/2024 4:55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gif>
</file>

<file path=ppt/media/image12.gif>
</file>

<file path=ppt/media/image13.gif>
</file>

<file path=ppt/media/image14.gif>
</file>

<file path=ppt/media/image15.gif>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4/21/2024 4:51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4/21/2024 4:51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8</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9521879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4/21/2024 4:51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11</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504801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4/21/2024 4:51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2471121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4/21/2024 4:51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17</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4/21/2024 5:37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18</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757283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286650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892293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4295124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45281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947060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100937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607734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843500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9314814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9521633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089815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730838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25626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8330381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192574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gif"/><Relationship Id="rId1" Type="http://schemas.openxmlformats.org/officeDocument/2006/relationships/slideLayout" Target="../slideLayouts/slideLayout33.xml"/><Relationship Id="rId6" Type="http://schemas.openxmlformats.org/officeDocument/2006/relationships/image" Target="../media/image15.gif"/><Relationship Id="rId5" Type="http://schemas.openxmlformats.org/officeDocument/2006/relationships/image" Target="../media/image14.gif"/><Relationship Id="rId4" Type="http://schemas.openxmlformats.org/officeDocument/2006/relationships/image" Target="../media/image13.gif"/></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0.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5.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35.xml"/><Relationship Id="rId5" Type="http://schemas.openxmlformats.org/officeDocument/2006/relationships/image" Target="../media/image27.pn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0.xml"/></Relationships>
</file>

<file path=ppt/slides/_rels/slide16.xml.rels><?xml version="1.0" encoding="UTF-8" standalone="yes"?>
<Relationships xmlns="http://schemas.openxmlformats.org/package/2006/relationships"><Relationship Id="rId3" Type="http://schemas.openxmlformats.org/officeDocument/2006/relationships/hyperlink" Target="https://quiz.konfhub.com/q/regressionkraze-1" TargetMode="External"/><Relationship Id="rId2" Type="http://schemas.openxmlformats.org/officeDocument/2006/relationships/hyperlink" Target="https://quizizz.com/join?gc=613813" TargetMode="External"/><Relationship Id="rId1" Type="http://schemas.openxmlformats.org/officeDocument/2006/relationships/slideLayout" Target="../slideLayouts/slideLayout5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2.xml"/></Relationships>
</file>

<file path=ppt/slides/_rels/slide18.xml.rels><?xml version="1.0" encoding="UTF-8" standalone="yes"?>
<Relationships xmlns="http://schemas.openxmlformats.org/package/2006/relationships"><Relationship Id="rId3" Type="http://schemas.openxmlformats.org/officeDocument/2006/relationships/image" Target="../media/image11.gif"/><Relationship Id="rId7" Type="http://schemas.openxmlformats.org/officeDocument/2006/relationships/image" Target="../media/image15.gif"/><Relationship Id="rId2" Type="http://schemas.openxmlformats.org/officeDocument/2006/relationships/notesSlide" Target="../notesSlides/notesSlide5.xml"/><Relationship Id="rId1" Type="http://schemas.openxmlformats.org/officeDocument/2006/relationships/slideLayout" Target="../slideLayouts/slideLayout60.xml"/><Relationship Id="rId6" Type="http://schemas.openxmlformats.org/officeDocument/2006/relationships/image" Target="../media/image14.gif"/><Relationship Id="rId5" Type="http://schemas.openxmlformats.org/officeDocument/2006/relationships/image" Target="../media/image13.gif"/><Relationship Id="rId4" Type="http://schemas.openxmlformats.org/officeDocument/2006/relationships/image" Target="../media/image12.gif"/></Relationships>
</file>

<file path=ppt/slides/_rels/slide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ogo, company name&#10;&#10;Description automatically generated">
            <a:extLst>
              <a:ext uri="{FF2B5EF4-FFF2-40B4-BE49-F238E27FC236}">
                <a16:creationId xmlns:a16="http://schemas.microsoft.com/office/drawing/2014/main" id="{2EF9B32E-4315-478D-901C-5325C435E45B}"/>
              </a:ext>
            </a:extLst>
          </p:cNvPr>
          <p:cNvPicPr>
            <a:picLocks noChangeAspect="1"/>
          </p:cNvPicPr>
          <p:nvPr/>
        </p:nvPicPr>
        <p:blipFill>
          <a:blip r:embed="rId2"/>
          <a:stretch>
            <a:fillRect/>
          </a:stretch>
        </p:blipFill>
        <p:spPr>
          <a:xfrm>
            <a:off x="514419" y="5195473"/>
            <a:ext cx="1774786" cy="1774786"/>
          </a:xfrm>
          <a:prstGeom prst="rect">
            <a:avLst/>
          </a:prstGeom>
        </p:spPr>
      </p:pic>
      <p:pic>
        <p:nvPicPr>
          <p:cNvPr id="9" name="Picture 8" descr="Shape&#10;&#10;Description automatically generated with low confidence">
            <a:extLst>
              <a:ext uri="{FF2B5EF4-FFF2-40B4-BE49-F238E27FC236}">
                <a16:creationId xmlns:a16="http://schemas.microsoft.com/office/drawing/2014/main" id="{7D4C2269-DD3B-4B7C-A961-BF3BFE8B97CB}"/>
              </a:ext>
            </a:extLst>
          </p:cNvPr>
          <p:cNvPicPr>
            <a:picLocks noChangeAspect="1"/>
          </p:cNvPicPr>
          <p:nvPr/>
        </p:nvPicPr>
        <p:blipFill>
          <a:blip r:embed="rId3"/>
          <a:stretch>
            <a:fillRect/>
          </a:stretch>
        </p:blipFill>
        <p:spPr>
          <a:xfrm>
            <a:off x="8432577" y="3722728"/>
            <a:ext cx="2210937" cy="2210937"/>
          </a:xfrm>
          <a:prstGeom prst="rect">
            <a:avLst/>
          </a:prstGeom>
        </p:spPr>
      </p:pic>
      <p:sp>
        <p:nvSpPr>
          <p:cNvPr id="17" name="TextBox 16">
            <a:extLst>
              <a:ext uri="{FF2B5EF4-FFF2-40B4-BE49-F238E27FC236}">
                <a16:creationId xmlns:a16="http://schemas.microsoft.com/office/drawing/2014/main" id="{D6224F00-4F6A-4177-B69B-D9FD512F3A1F}"/>
              </a:ext>
            </a:extLst>
          </p:cNvPr>
          <p:cNvSpPr txBox="1"/>
          <p:nvPr/>
        </p:nvSpPr>
        <p:spPr>
          <a:xfrm>
            <a:off x="9151970" y="6483822"/>
            <a:ext cx="6735170" cy="363946"/>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Waiting for participants</a:t>
            </a:r>
          </a:p>
        </p:txBody>
      </p:sp>
      <p:pic>
        <p:nvPicPr>
          <p:cNvPr id="21" name="Picture 20" descr="Shape&#10;&#10;Description automatically generated with medium confidence">
            <a:extLst>
              <a:ext uri="{FF2B5EF4-FFF2-40B4-BE49-F238E27FC236}">
                <a16:creationId xmlns:a16="http://schemas.microsoft.com/office/drawing/2014/main" id="{E3F4D9CB-5FD0-40B5-9B20-4CCCD4BB8642}"/>
              </a:ext>
            </a:extLst>
          </p:cNvPr>
          <p:cNvPicPr>
            <a:picLocks noChangeAspect="1"/>
          </p:cNvPicPr>
          <p:nvPr/>
        </p:nvPicPr>
        <p:blipFill>
          <a:blip r:embed="rId4"/>
          <a:stretch>
            <a:fillRect/>
          </a:stretch>
        </p:blipFill>
        <p:spPr>
          <a:xfrm>
            <a:off x="-2040340" y="4284117"/>
            <a:ext cx="7620000" cy="1428750"/>
          </a:xfrm>
          <a:prstGeom prst="rect">
            <a:avLst/>
          </a:prstGeom>
        </p:spPr>
      </p:pic>
      <p:pic>
        <p:nvPicPr>
          <p:cNvPr id="23" name="Picture 22" descr="Shape&#10;&#10;Description automatically generated with medium confidence">
            <a:extLst>
              <a:ext uri="{FF2B5EF4-FFF2-40B4-BE49-F238E27FC236}">
                <a16:creationId xmlns:a16="http://schemas.microsoft.com/office/drawing/2014/main" id="{DA3BB84D-E3B4-45F9-94E6-04F2D33E4D04}"/>
              </a:ext>
            </a:extLst>
          </p:cNvPr>
          <p:cNvPicPr>
            <a:picLocks noChangeAspect="1"/>
          </p:cNvPicPr>
          <p:nvPr/>
        </p:nvPicPr>
        <p:blipFill>
          <a:blip r:embed="rId5"/>
          <a:stretch>
            <a:fillRect/>
          </a:stretch>
        </p:blipFill>
        <p:spPr>
          <a:xfrm>
            <a:off x="-830137" y="4002285"/>
            <a:ext cx="3368723" cy="1473816"/>
          </a:xfrm>
          <a:prstGeom prst="rect">
            <a:avLst/>
          </a:prstGeom>
        </p:spPr>
      </p:pic>
      <p:pic>
        <p:nvPicPr>
          <p:cNvPr id="3" name="Picture 2" descr="A picture containing silhouette, night sky&#10;&#10;Description automatically generated">
            <a:extLst>
              <a:ext uri="{FF2B5EF4-FFF2-40B4-BE49-F238E27FC236}">
                <a16:creationId xmlns:a16="http://schemas.microsoft.com/office/drawing/2014/main" id="{FDAEF292-152C-4B87-A2E7-D49C48D06028}"/>
              </a:ext>
            </a:extLst>
          </p:cNvPr>
          <p:cNvPicPr>
            <a:picLocks noChangeAspect="1"/>
          </p:cNvPicPr>
          <p:nvPr/>
        </p:nvPicPr>
        <p:blipFill>
          <a:blip r:embed="rId6"/>
          <a:stretch>
            <a:fillRect/>
          </a:stretch>
        </p:blipFill>
        <p:spPr>
          <a:xfrm>
            <a:off x="11577983" y="6429230"/>
            <a:ext cx="536821" cy="536821"/>
          </a:xfrm>
          <a:prstGeom prst="rect">
            <a:avLst/>
          </a:prstGeom>
        </p:spPr>
      </p:pic>
    </p:spTree>
    <p:extLst>
      <p:ext uri="{BB962C8B-B14F-4D97-AF65-F5344CB8AC3E}">
        <p14:creationId xmlns:p14="http://schemas.microsoft.com/office/powerpoint/2010/main" val="371880144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p:tgtEl>
                                          <p:spTgt spid="17"/>
                                        </p:tgtEl>
                                        <p:attrNameLst>
                                          <p:attrName>ppt_y</p:attrName>
                                        </p:attrNameLst>
                                      </p:cBhvr>
                                      <p:tavLst>
                                        <p:tav tm="0">
                                          <p:val>
                                            <p:strVal val="#ppt_y+#ppt_h*1.125000"/>
                                          </p:val>
                                        </p:tav>
                                        <p:tav tm="100000">
                                          <p:val>
                                            <p:strVal val="#ppt_y"/>
                                          </p:val>
                                        </p:tav>
                                      </p:tavLst>
                                    </p:anim>
                                    <p:animEffect transition="in" filter="wipe(up)">
                                      <p:cBhvr>
                                        <p:cTn id="8" dur="500"/>
                                        <p:tgtEl>
                                          <p:spTgt spid="17"/>
                                        </p:tgtEl>
                                      </p:cBhvr>
                                    </p:animEffect>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88DE91-AE1B-1E61-4BE5-6282091970E2}"/>
              </a:ext>
            </a:extLst>
          </p:cNvPr>
          <p:cNvSpPr/>
          <p:nvPr/>
        </p:nvSpPr>
        <p:spPr bwMode="auto">
          <a:xfrm>
            <a:off x="318655" y="339436"/>
            <a:ext cx="2840181"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7">
            <a:extLst>
              <a:ext uri="{FF2B5EF4-FFF2-40B4-BE49-F238E27FC236}">
                <a16:creationId xmlns:a16="http://schemas.microsoft.com/office/drawing/2014/main" id="{28165713-F0FE-488B-EE46-0CFB4CAF35B5}"/>
              </a:ext>
            </a:extLst>
          </p:cNvPr>
          <p:cNvSpPr>
            <a:spLocks noGrp="1"/>
          </p:cNvSpPr>
          <p:nvPr>
            <p:ph type="title"/>
          </p:nvPr>
        </p:nvSpPr>
        <p:spPr>
          <a:xfrm>
            <a:off x="506562" y="200573"/>
            <a:ext cx="11526942" cy="615553"/>
          </a:xfrm>
        </p:spPr>
        <p:txBody>
          <a:bodyPr/>
          <a:lstStyle/>
          <a:p>
            <a:r>
              <a:rPr lang="en-US" sz="4000" dirty="0">
                <a:solidFill>
                  <a:schemeClr val="accent1"/>
                </a:solidFill>
                <a:cs typeface="Segoe UI"/>
              </a:rPr>
              <a:t>Goodness of fit: R2 metric</a:t>
            </a:r>
            <a:endParaRPr lang="en-US" sz="4000" dirty="0">
              <a:solidFill>
                <a:schemeClr val="accent1"/>
              </a:solidFill>
            </a:endParaRPr>
          </a:p>
        </p:txBody>
      </p:sp>
      <p:sp>
        <p:nvSpPr>
          <p:cNvPr id="7" name="Title 7">
            <a:extLst>
              <a:ext uri="{FF2B5EF4-FFF2-40B4-BE49-F238E27FC236}">
                <a16:creationId xmlns:a16="http://schemas.microsoft.com/office/drawing/2014/main" id="{AD765B03-E07C-DB80-8758-7423D7178B76}"/>
              </a:ext>
            </a:extLst>
          </p:cNvPr>
          <p:cNvSpPr txBox="1">
            <a:spLocks/>
          </p:cNvSpPr>
          <p:nvPr/>
        </p:nvSpPr>
        <p:spPr>
          <a:xfrm>
            <a:off x="506562" y="838701"/>
            <a:ext cx="10760770"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GB" sz="1800" dirty="0">
                <a:ea typeface="+mj-lt"/>
                <a:cs typeface="+mj-lt"/>
              </a:rPr>
              <a:t>In this unit, we'll contrast multiple linear regression with simple linear regression. We'll also look at a metric called R2, which is commonly used to evaluate the quality of a linear regression model.</a:t>
            </a:r>
            <a:endParaRPr lang="en-US" sz="2400" dirty="0"/>
          </a:p>
        </p:txBody>
      </p:sp>
      <p:sp>
        <p:nvSpPr>
          <p:cNvPr id="9" name="TextBox 8">
            <a:extLst>
              <a:ext uri="{FF2B5EF4-FFF2-40B4-BE49-F238E27FC236}">
                <a16:creationId xmlns:a16="http://schemas.microsoft.com/office/drawing/2014/main" id="{D2778DFE-01B9-2F98-386B-F8DE233F01C3}"/>
              </a:ext>
            </a:extLst>
          </p:cNvPr>
          <p:cNvSpPr txBox="1"/>
          <p:nvPr/>
        </p:nvSpPr>
        <p:spPr>
          <a:xfrm flipH="1">
            <a:off x="3381340" y="1532584"/>
            <a:ext cx="8652164" cy="2031325"/>
          </a:xfrm>
          <a:prstGeom prst="rect">
            <a:avLst/>
          </a:prstGeom>
          <a:noFill/>
        </p:spPr>
        <p:txBody>
          <a:bodyPr wrap="square" lIns="0" tIns="0" rIns="0" bIns="0" rtlCol="0">
            <a:spAutoFit/>
          </a:bodyPr>
          <a:lstStyle/>
          <a:p>
            <a:pPr algn="l"/>
            <a:r>
              <a:rPr lang="en-GB" sz="1200" dirty="0">
                <a:gradFill>
                  <a:gsLst>
                    <a:gs pos="2917">
                      <a:schemeClr val="tx1"/>
                    </a:gs>
                    <a:gs pos="30000">
                      <a:schemeClr val="tx1"/>
                    </a:gs>
                  </a:gsLst>
                  <a:lin ang="5400000" scaled="0"/>
                </a:gradFill>
              </a:rPr>
              <a:t>We know that cost functions can be used to assess how well a model fits the data on which it's trained. Linear regression models have a special related measure called R2 (R-squared). R2 is a value between 0 and 1 that tells us how well a linear regression model fits the data. When people talk about correlations being strong, they often mean that the R2 value was large.</a:t>
            </a:r>
          </a:p>
          <a:p>
            <a:pPr algn="l"/>
            <a:endParaRPr lang="en-GB" sz="1200" dirty="0">
              <a:gradFill>
                <a:gsLst>
                  <a:gs pos="2917">
                    <a:schemeClr val="tx1"/>
                  </a:gs>
                  <a:gs pos="30000">
                    <a:schemeClr val="tx1"/>
                  </a:gs>
                </a:gsLst>
                <a:lin ang="5400000" scaled="0"/>
              </a:gradFill>
            </a:endParaRPr>
          </a:p>
          <a:p>
            <a:pPr algn="l"/>
            <a:r>
              <a:rPr lang="en-GB" sz="1200" dirty="0">
                <a:gradFill>
                  <a:gsLst>
                    <a:gs pos="2917">
                      <a:schemeClr val="tx1"/>
                    </a:gs>
                    <a:gs pos="30000">
                      <a:schemeClr val="tx1"/>
                    </a:gs>
                  </a:gsLst>
                  <a:lin ang="5400000" scaled="0"/>
                </a:gradFill>
              </a:rPr>
              <a:t>R2 uses mathematics beyond what we intend to cover in this event, but we can think of it intuitively. Let's consider the previous exercise, where we looked at the relationship between age and </a:t>
            </a:r>
            <a:r>
              <a:rPr lang="en-GB" sz="1200" dirty="0" err="1">
                <a:gradFill>
                  <a:gsLst>
                    <a:gs pos="2917">
                      <a:schemeClr val="tx1"/>
                    </a:gs>
                    <a:gs pos="30000">
                      <a:schemeClr val="tx1"/>
                    </a:gs>
                  </a:gsLst>
                  <a:lin ang="5400000" scaled="0"/>
                </a:gradFill>
              </a:rPr>
              <a:t>core_temperature</a:t>
            </a:r>
            <a:r>
              <a:rPr lang="en-GB" sz="1200" dirty="0">
                <a:gradFill>
                  <a:gsLst>
                    <a:gs pos="2917">
                      <a:schemeClr val="tx1"/>
                    </a:gs>
                    <a:gs pos="30000">
                      <a:schemeClr val="tx1"/>
                    </a:gs>
                  </a:gsLst>
                  <a:lin ang="5400000" scaled="0"/>
                </a:gradFill>
              </a:rPr>
              <a:t>. An R2 of 1 would mean years could be used to perfectly predict who had a high temperature and who had a low temperature. By contrast, a 0 would mean there was simply no relationship between years and temperature.</a:t>
            </a:r>
          </a:p>
          <a:p>
            <a:pPr algn="l"/>
            <a:endParaRPr lang="en-GB" sz="1200" dirty="0">
              <a:gradFill>
                <a:gsLst>
                  <a:gs pos="2917">
                    <a:schemeClr val="tx1"/>
                  </a:gs>
                  <a:gs pos="30000">
                    <a:schemeClr val="tx1"/>
                  </a:gs>
                </a:gsLst>
                <a:lin ang="5400000" scaled="0"/>
              </a:gradFill>
            </a:endParaRPr>
          </a:p>
          <a:p>
            <a:pPr algn="l"/>
            <a:r>
              <a:rPr lang="en-GB" sz="1200" dirty="0">
                <a:gradFill>
                  <a:gsLst>
                    <a:gs pos="2917">
                      <a:schemeClr val="tx1"/>
                    </a:gs>
                    <a:gs pos="30000">
                      <a:schemeClr val="tx1"/>
                    </a:gs>
                  </a:gsLst>
                  <a:lin ang="5400000" scaled="0"/>
                </a:gradFill>
              </a:rPr>
              <a:t>The reality is somewhere in between. Our model could predict temperature to some degree (so it's better than R2 = 0), but points varied from this prediction somewhat (so it's less than R2=1).</a:t>
            </a:r>
          </a:p>
        </p:txBody>
      </p:sp>
      <p:pic>
        <p:nvPicPr>
          <p:cNvPr id="5" name="Picture 4">
            <a:extLst>
              <a:ext uri="{FF2B5EF4-FFF2-40B4-BE49-F238E27FC236}">
                <a16:creationId xmlns:a16="http://schemas.microsoft.com/office/drawing/2014/main" id="{11083079-595E-DABD-FEA9-FFD076CB35A9}"/>
              </a:ext>
            </a:extLst>
          </p:cNvPr>
          <p:cNvPicPr>
            <a:picLocks noChangeAspect="1"/>
          </p:cNvPicPr>
          <p:nvPr/>
        </p:nvPicPr>
        <p:blipFill>
          <a:blip r:embed="rId2"/>
          <a:stretch>
            <a:fillRect/>
          </a:stretch>
        </p:blipFill>
        <p:spPr>
          <a:xfrm>
            <a:off x="419239" y="1532584"/>
            <a:ext cx="2840180" cy="1905049"/>
          </a:xfrm>
          <a:prstGeom prst="rect">
            <a:avLst/>
          </a:prstGeom>
        </p:spPr>
      </p:pic>
      <p:sp>
        <p:nvSpPr>
          <p:cNvPr id="6" name="TextBox 5">
            <a:extLst>
              <a:ext uri="{FF2B5EF4-FFF2-40B4-BE49-F238E27FC236}">
                <a16:creationId xmlns:a16="http://schemas.microsoft.com/office/drawing/2014/main" id="{E806E5F3-6E1C-4CDF-A3BB-3FB65C4803BD}"/>
              </a:ext>
            </a:extLst>
          </p:cNvPr>
          <p:cNvSpPr txBox="1"/>
          <p:nvPr/>
        </p:nvSpPr>
        <p:spPr>
          <a:xfrm flipH="1">
            <a:off x="506562" y="3696827"/>
            <a:ext cx="11526942" cy="2215991"/>
          </a:xfrm>
          <a:prstGeom prst="rect">
            <a:avLst/>
          </a:prstGeom>
          <a:noFill/>
        </p:spPr>
        <p:txBody>
          <a:bodyPr wrap="square" lIns="0" tIns="0" rIns="0" bIns="0" rtlCol="0">
            <a:spAutoFit/>
          </a:bodyPr>
          <a:lstStyle/>
          <a:p>
            <a:pPr algn="l"/>
            <a:r>
              <a:rPr lang="en-GB" sz="1200" dirty="0">
                <a:gradFill>
                  <a:gsLst>
                    <a:gs pos="2917">
                      <a:schemeClr val="tx1"/>
                    </a:gs>
                    <a:gs pos="30000">
                      <a:schemeClr val="tx1"/>
                    </a:gs>
                  </a:gsLst>
                  <a:lin ang="5400000" scaled="0"/>
                </a:gradFill>
              </a:rPr>
              <a:t>R2 is only half the story.</a:t>
            </a:r>
          </a:p>
          <a:p>
            <a:pPr algn="l"/>
            <a:endParaRPr lang="en-GB" sz="1200" dirty="0">
              <a:gradFill>
                <a:gsLst>
                  <a:gs pos="2917">
                    <a:schemeClr val="tx1"/>
                  </a:gs>
                  <a:gs pos="30000">
                    <a:schemeClr val="tx1"/>
                  </a:gs>
                </a:gsLst>
                <a:lin ang="5400000" scaled="0"/>
              </a:gradFill>
            </a:endParaRPr>
          </a:p>
          <a:p>
            <a:pPr algn="l"/>
            <a:r>
              <a:rPr lang="en-GB" sz="1200" dirty="0">
                <a:gradFill>
                  <a:gsLst>
                    <a:gs pos="2917">
                      <a:schemeClr val="tx1"/>
                    </a:gs>
                    <a:gs pos="30000">
                      <a:schemeClr val="tx1"/>
                    </a:gs>
                  </a:gsLst>
                  <a:lin ang="5400000" scaled="0"/>
                </a:gradFill>
              </a:rPr>
              <a:t>R2 values are widely accepted, but aren't a perfect measure we can use in isolation. They suffer four limitations:</a:t>
            </a:r>
          </a:p>
          <a:p>
            <a:pPr algn="l"/>
            <a:endParaRPr lang="en-GB" sz="1200" dirty="0">
              <a:gradFill>
                <a:gsLst>
                  <a:gs pos="2917">
                    <a:schemeClr val="tx1"/>
                  </a:gs>
                  <a:gs pos="30000">
                    <a:schemeClr val="tx1"/>
                  </a:gs>
                </a:gsLst>
                <a:lin ang="5400000" scaled="0"/>
              </a:gradFill>
            </a:endParaRPr>
          </a:p>
          <a:p>
            <a:pPr marL="171450" indent="-171450" algn="l">
              <a:buFont typeface="Wingdings" panose="05000000000000000000" pitchFamily="2" charset="2"/>
              <a:buChar char="Ø"/>
            </a:pPr>
            <a:r>
              <a:rPr lang="en-GB" sz="1200" dirty="0">
                <a:gradFill>
                  <a:gsLst>
                    <a:gs pos="2917">
                      <a:schemeClr val="tx1"/>
                    </a:gs>
                    <a:gs pos="30000">
                      <a:schemeClr val="tx1"/>
                    </a:gs>
                  </a:gsLst>
                  <a:lin ang="5400000" scaled="0"/>
                </a:gradFill>
              </a:rPr>
              <a:t>Because of how R2 is calculated, the more samples we have, the higher the R2. This can lead us to thinking that one model is better than another (identical) model, simply because R2 values were calculated using different amounts of data.</a:t>
            </a:r>
          </a:p>
          <a:p>
            <a:pPr marL="171450" indent="-171450" algn="l">
              <a:buFont typeface="Wingdings" panose="05000000000000000000" pitchFamily="2" charset="2"/>
              <a:buChar char="Ø"/>
            </a:pPr>
            <a:r>
              <a:rPr lang="en-GB" sz="1200" dirty="0">
                <a:gradFill>
                  <a:gsLst>
                    <a:gs pos="2917">
                      <a:schemeClr val="tx1"/>
                    </a:gs>
                    <a:gs pos="30000">
                      <a:schemeClr val="tx1"/>
                    </a:gs>
                  </a:gsLst>
                  <a:lin ang="5400000" scaled="0"/>
                </a:gradFill>
              </a:rPr>
              <a:t>R2 values don't tell us how well a model will work with new, previously unseen data. Statisticians overcome this by calculating a supplementary measure, called a p-value, which we won't cover here. In machine learning, we often explicitly test our model on another dataset instead.</a:t>
            </a:r>
          </a:p>
          <a:p>
            <a:pPr marL="171450" indent="-171450" algn="l">
              <a:buFont typeface="Wingdings" panose="05000000000000000000" pitchFamily="2" charset="2"/>
              <a:buChar char="Ø"/>
            </a:pPr>
            <a:r>
              <a:rPr lang="en-GB" sz="1200" dirty="0">
                <a:gradFill>
                  <a:gsLst>
                    <a:gs pos="2917">
                      <a:schemeClr val="tx1"/>
                    </a:gs>
                    <a:gs pos="30000">
                      <a:schemeClr val="tx1"/>
                    </a:gs>
                  </a:gsLst>
                  <a:lin ang="5400000" scaled="0"/>
                </a:gradFill>
              </a:rPr>
              <a:t>R2 values don't tell us the direction of the relationship. For example, an R2 value of 0.8 doesn't tell us whether the line is sloped upwards or downwards. It also doesn’t tell us how sloped the line is.</a:t>
            </a:r>
          </a:p>
          <a:p>
            <a:pPr algn="l"/>
            <a:r>
              <a:rPr lang="en-GB" sz="1200" dirty="0">
                <a:gradFill>
                  <a:gsLst>
                    <a:gs pos="2917">
                      <a:schemeClr val="tx1"/>
                    </a:gs>
                    <a:gs pos="30000">
                      <a:schemeClr val="tx1"/>
                    </a:gs>
                  </a:gsLst>
                  <a:lin ang="5400000" scaled="0"/>
                </a:gradFill>
              </a:rPr>
              <a:t>It's also worth keeping in mind that there’s no universal criteria for what makes an R2 value "good enough." For example, in most of physics, correlations that aren't very close to 1 are unlikely to be considered useful, but when </a:t>
            </a:r>
            <a:r>
              <a:rPr lang="en-GB" sz="1200" dirty="0" err="1">
                <a:gradFill>
                  <a:gsLst>
                    <a:gs pos="2917">
                      <a:schemeClr val="tx1"/>
                    </a:gs>
                    <a:gs pos="30000">
                      <a:schemeClr val="tx1"/>
                    </a:gs>
                  </a:gsLst>
                  <a:lin ang="5400000" scaled="0"/>
                </a:gradFill>
              </a:rPr>
              <a:t>modeling</a:t>
            </a:r>
            <a:r>
              <a:rPr lang="en-GB" sz="1200" dirty="0">
                <a:gradFill>
                  <a:gsLst>
                    <a:gs pos="2917">
                      <a:schemeClr val="tx1"/>
                    </a:gs>
                    <a:gs pos="30000">
                      <a:schemeClr val="tx1"/>
                    </a:gs>
                  </a:gsLst>
                  <a:lin ang="5400000" scaled="0"/>
                </a:gradFill>
              </a:rPr>
              <a:t> complex systems, R2 values as low as 0.3 might be considered to be excellent.</a:t>
            </a:r>
          </a:p>
        </p:txBody>
      </p:sp>
    </p:spTree>
    <p:extLst>
      <p:ext uri="{BB962C8B-B14F-4D97-AF65-F5344CB8AC3E}">
        <p14:creationId xmlns:p14="http://schemas.microsoft.com/office/powerpoint/2010/main" val="180525859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A71CD-3948-467E-8CD3-3CA98664D53E}"/>
              </a:ext>
            </a:extLst>
          </p:cNvPr>
          <p:cNvSpPr>
            <a:spLocks noGrp="1"/>
          </p:cNvSpPr>
          <p:nvPr>
            <p:ph type="title"/>
          </p:nvPr>
        </p:nvSpPr>
        <p:spPr>
          <a:xfrm>
            <a:off x="585216" y="779039"/>
            <a:ext cx="9144000" cy="997196"/>
          </a:xfrm>
        </p:spPr>
        <p:txBody>
          <a:bodyPr/>
          <a:lstStyle/>
          <a:p>
            <a:r>
              <a:rPr lang="en-US" dirty="0"/>
              <a:t>Let’s jump into how to code and train a Multiple Linear Regression model.</a:t>
            </a:r>
          </a:p>
        </p:txBody>
      </p:sp>
      <p:sp>
        <p:nvSpPr>
          <p:cNvPr id="3" name="Title 1">
            <a:extLst>
              <a:ext uri="{FF2B5EF4-FFF2-40B4-BE49-F238E27FC236}">
                <a16:creationId xmlns:a16="http://schemas.microsoft.com/office/drawing/2014/main" id="{E6B01030-4A2F-EAA2-487C-C1F9CE110088}"/>
              </a:ext>
            </a:extLst>
          </p:cNvPr>
          <p:cNvSpPr txBox="1">
            <a:spLocks/>
          </p:cNvSpPr>
          <p:nvPr/>
        </p:nvSpPr>
        <p:spPr>
          <a:xfrm>
            <a:off x="585216" y="2764202"/>
            <a:ext cx="9144000" cy="1329595"/>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GB" sz="2400" dirty="0"/>
              <a:t>Pre-requisite: Have VS Code installed with .</a:t>
            </a:r>
            <a:r>
              <a:rPr lang="en-GB" sz="2400" dirty="0" err="1"/>
              <a:t>ipynb</a:t>
            </a:r>
            <a:r>
              <a:rPr lang="en-GB" sz="2400" dirty="0"/>
              <a:t> extension (or) GitHub </a:t>
            </a:r>
            <a:r>
              <a:rPr lang="en-GB" sz="2400" dirty="0" err="1"/>
              <a:t>Codespaces</a:t>
            </a:r>
            <a:r>
              <a:rPr lang="en-GB" sz="2400" dirty="0"/>
              <a:t> activated (or) Google Collab.</a:t>
            </a:r>
            <a:br>
              <a:rPr lang="en-GB" sz="2400" dirty="0"/>
            </a:br>
            <a:br>
              <a:rPr lang="en-GB" sz="2400" dirty="0"/>
            </a:br>
            <a:r>
              <a:rPr lang="en-GB" sz="2400" dirty="0"/>
              <a:t>Aim: Train a multiple linear regression model</a:t>
            </a:r>
          </a:p>
        </p:txBody>
      </p:sp>
    </p:spTree>
    <p:extLst>
      <p:ext uri="{BB962C8B-B14F-4D97-AF65-F5344CB8AC3E}">
        <p14:creationId xmlns:p14="http://schemas.microsoft.com/office/powerpoint/2010/main" val="11137693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88DE91-AE1B-1E61-4BE5-6282091970E2}"/>
              </a:ext>
            </a:extLst>
          </p:cNvPr>
          <p:cNvSpPr/>
          <p:nvPr/>
        </p:nvSpPr>
        <p:spPr bwMode="auto">
          <a:xfrm>
            <a:off x="318655" y="339436"/>
            <a:ext cx="2840181"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7">
            <a:extLst>
              <a:ext uri="{FF2B5EF4-FFF2-40B4-BE49-F238E27FC236}">
                <a16:creationId xmlns:a16="http://schemas.microsoft.com/office/drawing/2014/main" id="{28165713-F0FE-488B-EE46-0CFB4CAF35B5}"/>
              </a:ext>
            </a:extLst>
          </p:cNvPr>
          <p:cNvSpPr>
            <a:spLocks noGrp="1"/>
          </p:cNvSpPr>
          <p:nvPr>
            <p:ph type="title"/>
          </p:nvPr>
        </p:nvSpPr>
        <p:spPr>
          <a:xfrm>
            <a:off x="506562" y="135608"/>
            <a:ext cx="11526942" cy="615553"/>
          </a:xfrm>
        </p:spPr>
        <p:txBody>
          <a:bodyPr/>
          <a:lstStyle/>
          <a:p>
            <a:r>
              <a:rPr lang="en-US" sz="4000" dirty="0">
                <a:solidFill>
                  <a:schemeClr val="accent1"/>
                </a:solidFill>
                <a:cs typeface="Segoe UI"/>
              </a:rPr>
              <a:t>What is </a:t>
            </a:r>
            <a:r>
              <a:rPr lang="en-GB" sz="4000" dirty="0">
                <a:solidFill>
                  <a:schemeClr val="accent1"/>
                </a:solidFill>
                <a:cs typeface="Segoe UI"/>
              </a:rPr>
              <a:t>Polynomial Regression</a:t>
            </a:r>
            <a:r>
              <a:rPr lang="en-US" sz="4000" dirty="0">
                <a:solidFill>
                  <a:schemeClr val="accent1"/>
                </a:solidFill>
                <a:cs typeface="Segoe UI"/>
              </a:rPr>
              <a:t>?</a:t>
            </a:r>
            <a:endParaRPr lang="en-US" sz="4000" dirty="0">
              <a:solidFill>
                <a:schemeClr val="accent1"/>
              </a:solidFill>
            </a:endParaRPr>
          </a:p>
        </p:txBody>
      </p:sp>
      <p:sp>
        <p:nvSpPr>
          <p:cNvPr id="9" name="TextBox 8">
            <a:extLst>
              <a:ext uri="{FF2B5EF4-FFF2-40B4-BE49-F238E27FC236}">
                <a16:creationId xmlns:a16="http://schemas.microsoft.com/office/drawing/2014/main" id="{D2778DFE-01B9-2F98-386B-F8DE233F01C3}"/>
              </a:ext>
            </a:extLst>
          </p:cNvPr>
          <p:cNvSpPr txBox="1"/>
          <p:nvPr/>
        </p:nvSpPr>
        <p:spPr>
          <a:xfrm flipH="1">
            <a:off x="3534650" y="1067073"/>
            <a:ext cx="8498854" cy="1292662"/>
          </a:xfrm>
          <a:prstGeom prst="rect">
            <a:avLst/>
          </a:prstGeom>
          <a:noFill/>
        </p:spPr>
        <p:txBody>
          <a:bodyPr wrap="square" lIns="0" tIns="0" rIns="0" bIns="0" rtlCol="0">
            <a:spAutoFit/>
          </a:bodyPr>
          <a:lstStyle/>
          <a:p>
            <a:pPr algn="l"/>
            <a:r>
              <a:rPr lang="en-GB" sz="1400" dirty="0">
                <a:gradFill>
                  <a:gsLst>
                    <a:gs pos="2917">
                      <a:schemeClr val="tx1"/>
                    </a:gs>
                    <a:gs pos="30000">
                      <a:schemeClr val="tx1"/>
                    </a:gs>
                  </a:gsLst>
                  <a:lin ang="5400000" scaled="0"/>
                </a:gradFill>
              </a:rPr>
              <a:t>Polynomial regression models relationships as a particular type of curve. Polynomials are a family of curves, ranging from simple to complex shapes. The more parameters in the equation (model), the more complex the curve can be.</a:t>
            </a:r>
          </a:p>
          <a:p>
            <a:pPr algn="l"/>
            <a:endParaRPr lang="en-GB" sz="1400" dirty="0">
              <a:gradFill>
                <a:gsLst>
                  <a:gs pos="2917">
                    <a:schemeClr val="tx1"/>
                  </a:gs>
                  <a:gs pos="30000">
                    <a:schemeClr val="tx1"/>
                  </a:gs>
                </a:gsLst>
                <a:lin ang="5400000" scaled="0"/>
              </a:gradFill>
            </a:endParaRPr>
          </a:p>
          <a:p>
            <a:pPr algn="l"/>
            <a:r>
              <a:rPr lang="en-GB" sz="1400" dirty="0">
                <a:gradFill>
                  <a:gsLst>
                    <a:gs pos="2917">
                      <a:schemeClr val="tx1"/>
                    </a:gs>
                    <a:gs pos="30000">
                      <a:schemeClr val="tx1"/>
                    </a:gs>
                  </a:gsLst>
                  <a:lin ang="5400000" scaled="0"/>
                </a:gradFill>
              </a:rPr>
              <a:t>For example, a two-parameter polynomial is simply a straight line:</a:t>
            </a:r>
          </a:p>
          <a:p>
            <a:pPr algn="l"/>
            <a:r>
              <a:rPr lang="en-GB" sz="1400" dirty="0">
                <a:gradFill>
                  <a:gsLst>
                    <a:gs pos="2917">
                      <a:schemeClr val="tx1"/>
                    </a:gs>
                    <a:gs pos="30000">
                      <a:schemeClr val="tx1"/>
                    </a:gs>
                  </a:gsLst>
                  <a:lin ang="5400000" scaled="0"/>
                </a:gradFill>
              </a:rPr>
              <a:t>y = intercept + B1*x</a:t>
            </a:r>
            <a:endParaRPr lang="en-IN" sz="1400" dirty="0" err="1">
              <a:gradFill>
                <a:gsLst>
                  <a:gs pos="2917">
                    <a:schemeClr val="tx1"/>
                  </a:gs>
                  <a:gs pos="30000">
                    <a:schemeClr val="tx1"/>
                  </a:gs>
                </a:gsLst>
                <a:lin ang="5400000" scaled="0"/>
              </a:gradFill>
            </a:endParaRPr>
          </a:p>
        </p:txBody>
      </p:sp>
      <p:sp>
        <p:nvSpPr>
          <p:cNvPr id="6" name="TextBox 5">
            <a:extLst>
              <a:ext uri="{FF2B5EF4-FFF2-40B4-BE49-F238E27FC236}">
                <a16:creationId xmlns:a16="http://schemas.microsoft.com/office/drawing/2014/main" id="{84F50416-30C1-4599-7A3C-AA13969B9CD6}"/>
              </a:ext>
            </a:extLst>
          </p:cNvPr>
          <p:cNvSpPr txBox="1"/>
          <p:nvPr/>
        </p:nvSpPr>
        <p:spPr>
          <a:xfrm flipH="1">
            <a:off x="3534650" y="3105834"/>
            <a:ext cx="8498854" cy="646331"/>
          </a:xfrm>
          <a:prstGeom prst="rect">
            <a:avLst/>
          </a:prstGeom>
          <a:noFill/>
        </p:spPr>
        <p:txBody>
          <a:bodyPr wrap="square" lIns="0" tIns="0" rIns="0" bIns="0" rtlCol="0">
            <a:spAutoFit/>
          </a:bodyPr>
          <a:lstStyle/>
          <a:p>
            <a:pPr algn="l"/>
            <a:r>
              <a:rPr lang="en-GB" sz="1400" dirty="0">
                <a:gradFill>
                  <a:gsLst>
                    <a:gs pos="2917">
                      <a:schemeClr val="tx1"/>
                    </a:gs>
                    <a:gs pos="30000">
                      <a:schemeClr val="tx1"/>
                    </a:gs>
                  </a:gsLst>
                  <a:lin ang="5400000" scaled="0"/>
                </a:gradFill>
              </a:rPr>
              <a:t>While a three-parameter polynomial has a single bend in it:</a:t>
            </a:r>
          </a:p>
          <a:p>
            <a:pPr algn="l"/>
            <a:endParaRPr lang="en-GB" sz="1400" dirty="0">
              <a:gradFill>
                <a:gsLst>
                  <a:gs pos="2917">
                    <a:schemeClr val="tx1"/>
                  </a:gs>
                  <a:gs pos="30000">
                    <a:schemeClr val="tx1"/>
                  </a:gs>
                </a:gsLst>
                <a:lin ang="5400000" scaled="0"/>
              </a:gradFill>
            </a:endParaRPr>
          </a:p>
          <a:p>
            <a:pPr algn="l"/>
            <a:r>
              <a:rPr lang="en-GB" sz="1400" dirty="0">
                <a:gradFill>
                  <a:gsLst>
                    <a:gs pos="2917">
                      <a:schemeClr val="tx1"/>
                    </a:gs>
                    <a:gs pos="30000">
                      <a:schemeClr val="tx1"/>
                    </a:gs>
                  </a:gsLst>
                  <a:lin ang="5400000" scaled="0"/>
                </a:gradFill>
              </a:rPr>
              <a:t>y = intercept + B1*x + B2 * x2</a:t>
            </a:r>
            <a:endParaRPr lang="en-IN" sz="1400" dirty="0" err="1">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C12416C3-B7AC-FBE5-6109-55CE329F2AF5}"/>
              </a:ext>
            </a:extLst>
          </p:cNvPr>
          <p:cNvSpPr txBox="1"/>
          <p:nvPr/>
        </p:nvSpPr>
        <p:spPr>
          <a:xfrm flipH="1">
            <a:off x="3534650" y="4837477"/>
            <a:ext cx="8498854" cy="646331"/>
          </a:xfrm>
          <a:prstGeom prst="rect">
            <a:avLst/>
          </a:prstGeom>
          <a:noFill/>
        </p:spPr>
        <p:txBody>
          <a:bodyPr wrap="square" lIns="0" tIns="0" rIns="0" bIns="0" rtlCol="0">
            <a:spAutoFit/>
          </a:bodyPr>
          <a:lstStyle/>
          <a:p>
            <a:pPr algn="l"/>
            <a:r>
              <a:rPr lang="en-GB" sz="1400" dirty="0">
                <a:gradFill>
                  <a:gsLst>
                    <a:gs pos="2917">
                      <a:schemeClr val="tx1"/>
                    </a:gs>
                    <a:gs pos="30000">
                      <a:schemeClr val="tx1"/>
                    </a:gs>
                  </a:gsLst>
                  <a:lin ang="5400000" scaled="0"/>
                </a:gradFill>
              </a:rPr>
              <a:t>And a four-parameter polynomial can have two bends:</a:t>
            </a:r>
          </a:p>
          <a:p>
            <a:pPr algn="l"/>
            <a:endParaRPr lang="en-GB" sz="1400" dirty="0">
              <a:gradFill>
                <a:gsLst>
                  <a:gs pos="2917">
                    <a:schemeClr val="tx1"/>
                  </a:gs>
                  <a:gs pos="30000">
                    <a:schemeClr val="tx1"/>
                  </a:gs>
                </a:gsLst>
                <a:lin ang="5400000" scaled="0"/>
              </a:gradFill>
            </a:endParaRPr>
          </a:p>
          <a:p>
            <a:pPr algn="l"/>
            <a:r>
              <a:rPr lang="en-GB" sz="1400" dirty="0">
                <a:gradFill>
                  <a:gsLst>
                    <a:gs pos="2917">
                      <a:schemeClr val="tx1"/>
                    </a:gs>
                    <a:gs pos="30000">
                      <a:schemeClr val="tx1"/>
                    </a:gs>
                  </a:gsLst>
                  <a:lin ang="5400000" scaled="0"/>
                </a:gradFill>
              </a:rPr>
              <a:t>y = intercept + B1*x + B2 * x2 + B3 * x3</a:t>
            </a:r>
            <a:endParaRPr lang="en-IN" sz="1400" dirty="0" err="1">
              <a:gradFill>
                <a:gsLst>
                  <a:gs pos="2917">
                    <a:schemeClr val="tx1"/>
                  </a:gs>
                  <a:gs pos="30000">
                    <a:schemeClr val="tx1"/>
                  </a:gs>
                </a:gsLst>
                <a:lin ang="5400000" scaled="0"/>
              </a:gradFill>
            </a:endParaRPr>
          </a:p>
        </p:txBody>
      </p:sp>
      <p:grpSp>
        <p:nvGrpSpPr>
          <p:cNvPr id="14" name="Group 13">
            <a:extLst>
              <a:ext uri="{FF2B5EF4-FFF2-40B4-BE49-F238E27FC236}">
                <a16:creationId xmlns:a16="http://schemas.microsoft.com/office/drawing/2014/main" id="{6C5677B6-8496-E4EB-E92E-3F011D7B3A54}"/>
              </a:ext>
            </a:extLst>
          </p:cNvPr>
          <p:cNvGrpSpPr/>
          <p:nvPr/>
        </p:nvGrpSpPr>
        <p:grpSpPr>
          <a:xfrm>
            <a:off x="506562" y="954989"/>
            <a:ext cx="2652274" cy="4969991"/>
            <a:chOff x="506562" y="954989"/>
            <a:chExt cx="2840182" cy="5276539"/>
          </a:xfrm>
        </p:grpSpPr>
        <p:pic>
          <p:nvPicPr>
            <p:cNvPr id="5" name="Picture 4">
              <a:extLst>
                <a:ext uri="{FF2B5EF4-FFF2-40B4-BE49-F238E27FC236}">
                  <a16:creationId xmlns:a16="http://schemas.microsoft.com/office/drawing/2014/main" id="{38CC11EC-9005-812C-D17C-1079CBF2AE0F}"/>
                </a:ext>
              </a:extLst>
            </p:cNvPr>
            <p:cNvPicPr>
              <a:picLocks noChangeAspect="1"/>
            </p:cNvPicPr>
            <p:nvPr/>
          </p:nvPicPr>
          <p:blipFill>
            <a:blip r:embed="rId2"/>
            <a:stretch>
              <a:fillRect/>
            </a:stretch>
          </p:blipFill>
          <p:spPr>
            <a:xfrm>
              <a:off x="506562" y="954989"/>
              <a:ext cx="2840181" cy="1622961"/>
            </a:xfrm>
            <a:prstGeom prst="rect">
              <a:avLst/>
            </a:prstGeom>
          </p:spPr>
        </p:pic>
        <p:pic>
          <p:nvPicPr>
            <p:cNvPr id="11" name="Picture 10">
              <a:extLst>
                <a:ext uri="{FF2B5EF4-FFF2-40B4-BE49-F238E27FC236}">
                  <a16:creationId xmlns:a16="http://schemas.microsoft.com/office/drawing/2014/main" id="{76D71345-D9B1-3E8A-F38A-8AB66F077F0C}"/>
                </a:ext>
              </a:extLst>
            </p:cNvPr>
            <p:cNvPicPr>
              <a:picLocks noChangeAspect="1"/>
            </p:cNvPicPr>
            <p:nvPr/>
          </p:nvPicPr>
          <p:blipFill>
            <a:blip r:embed="rId3"/>
            <a:stretch>
              <a:fillRect/>
            </a:stretch>
          </p:blipFill>
          <p:spPr>
            <a:xfrm>
              <a:off x="506562" y="2781778"/>
              <a:ext cx="2840182" cy="1622961"/>
            </a:xfrm>
            <a:prstGeom prst="rect">
              <a:avLst/>
            </a:prstGeom>
          </p:spPr>
        </p:pic>
        <p:pic>
          <p:nvPicPr>
            <p:cNvPr id="13" name="Picture 12">
              <a:extLst>
                <a:ext uri="{FF2B5EF4-FFF2-40B4-BE49-F238E27FC236}">
                  <a16:creationId xmlns:a16="http://schemas.microsoft.com/office/drawing/2014/main" id="{14157DEF-B65D-5E9E-E7E9-27C1020C46C0}"/>
                </a:ext>
              </a:extLst>
            </p:cNvPr>
            <p:cNvPicPr>
              <a:picLocks noChangeAspect="1"/>
            </p:cNvPicPr>
            <p:nvPr/>
          </p:nvPicPr>
          <p:blipFill>
            <a:blip r:embed="rId4"/>
            <a:stretch>
              <a:fillRect/>
            </a:stretch>
          </p:blipFill>
          <p:spPr>
            <a:xfrm>
              <a:off x="506562" y="4608567"/>
              <a:ext cx="2840181" cy="1622961"/>
            </a:xfrm>
            <a:prstGeom prst="rect">
              <a:avLst/>
            </a:prstGeom>
          </p:spPr>
        </p:pic>
      </p:grpSp>
    </p:spTree>
    <p:extLst>
      <p:ext uri="{BB962C8B-B14F-4D97-AF65-F5344CB8AC3E}">
        <p14:creationId xmlns:p14="http://schemas.microsoft.com/office/powerpoint/2010/main" val="2255801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88DE91-AE1B-1E61-4BE5-6282091970E2}"/>
              </a:ext>
            </a:extLst>
          </p:cNvPr>
          <p:cNvSpPr/>
          <p:nvPr/>
        </p:nvSpPr>
        <p:spPr bwMode="auto">
          <a:xfrm>
            <a:off x="318655" y="339436"/>
            <a:ext cx="2840181"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7">
            <a:extLst>
              <a:ext uri="{FF2B5EF4-FFF2-40B4-BE49-F238E27FC236}">
                <a16:creationId xmlns:a16="http://schemas.microsoft.com/office/drawing/2014/main" id="{28165713-F0FE-488B-EE46-0CFB4CAF35B5}"/>
              </a:ext>
            </a:extLst>
          </p:cNvPr>
          <p:cNvSpPr>
            <a:spLocks noGrp="1"/>
          </p:cNvSpPr>
          <p:nvPr>
            <p:ph type="title"/>
          </p:nvPr>
        </p:nvSpPr>
        <p:spPr>
          <a:xfrm>
            <a:off x="506562" y="135608"/>
            <a:ext cx="11526942" cy="615553"/>
          </a:xfrm>
        </p:spPr>
        <p:txBody>
          <a:bodyPr/>
          <a:lstStyle/>
          <a:p>
            <a:r>
              <a:rPr lang="en-US" sz="4000" dirty="0">
                <a:solidFill>
                  <a:schemeClr val="accent1"/>
                </a:solidFill>
                <a:cs typeface="Segoe UI"/>
              </a:rPr>
              <a:t>Polynomial versus other curves</a:t>
            </a:r>
          </a:p>
        </p:txBody>
      </p:sp>
      <p:sp>
        <p:nvSpPr>
          <p:cNvPr id="9" name="TextBox 8">
            <a:extLst>
              <a:ext uri="{FF2B5EF4-FFF2-40B4-BE49-F238E27FC236}">
                <a16:creationId xmlns:a16="http://schemas.microsoft.com/office/drawing/2014/main" id="{D2778DFE-01B9-2F98-386B-F8DE233F01C3}"/>
              </a:ext>
            </a:extLst>
          </p:cNvPr>
          <p:cNvSpPr txBox="1"/>
          <p:nvPr/>
        </p:nvSpPr>
        <p:spPr>
          <a:xfrm flipH="1">
            <a:off x="3534650" y="1561305"/>
            <a:ext cx="8498854" cy="430887"/>
          </a:xfrm>
          <a:prstGeom prst="rect">
            <a:avLst/>
          </a:prstGeom>
          <a:noFill/>
        </p:spPr>
        <p:txBody>
          <a:bodyPr wrap="square" lIns="0" tIns="0" rIns="0" bIns="0" rtlCol="0">
            <a:spAutoFit/>
          </a:bodyPr>
          <a:lstStyle/>
          <a:p>
            <a:pPr algn="l"/>
            <a:r>
              <a:rPr lang="en-GB" sz="1400" dirty="0">
                <a:gradFill>
                  <a:gsLst>
                    <a:gs pos="2917">
                      <a:schemeClr val="tx1"/>
                    </a:gs>
                    <a:gs pos="30000">
                      <a:schemeClr val="tx1"/>
                    </a:gs>
                  </a:gsLst>
                  <a:lin ang="5400000" scaled="0"/>
                </a:gradFill>
              </a:rPr>
              <a:t>There are many kinds of curves, such as log curves and logistic (s-shaped) curves, all of which can be used with regression.</a:t>
            </a:r>
          </a:p>
        </p:txBody>
      </p:sp>
      <p:sp>
        <p:nvSpPr>
          <p:cNvPr id="6" name="TextBox 5">
            <a:extLst>
              <a:ext uri="{FF2B5EF4-FFF2-40B4-BE49-F238E27FC236}">
                <a16:creationId xmlns:a16="http://schemas.microsoft.com/office/drawing/2014/main" id="{84F50416-30C1-4599-7A3C-AA13969B9CD6}"/>
              </a:ext>
            </a:extLst>
          </p:cNvPr>
          <p:cNvSpPr txBox="1"/>
          <p:nvPr/>
        </p:nvSpPr>
        <p:spPr>
          <a:xfrm flipH="1">
            <a:off x="3534650" y="2998112"/>
            <a:ext cx="8498854" cy="861774"/>
          </a:xfrm>
          <a:prstGeom prst="rect">
            <a:avLst/>
          </a:prstGeom>
          <a:noFill/>
        </p:spPr>
        <p:txBody>
          <a:bodyPr wrap="square" lIns="0" tIns="0" rIns="0" bIns="0" rtlCol="0">
            <a:spAutoFit/>
          </a:bodyPr>
          <a:lstStyle/>
          <a:p>
            <a:pPr algn="l"/>
            <a:r>
              <a:rPr lang="en-GB" sz="1400" dirty="0">
                <a:gradFill>
                  <a:gsLst>
                    <a:gs pos="2917">
                      <a:schemeClr val="tx1"/>
                    </a:gs>
                    <a:gs pos="30000">
                      <a:schemeClr val="tx1"/>
                    </a:gs>
                  </a:gsLst>
                  <a:lin ang="5400000" scaled="0"/>
                </a:gradFill>
              </a:rPr>
              <a:t>A major advantage of polynomial regression is that you can use it to look at all sorts of relationships. For example, you can use polynomial regression for relationships that are negative within a certain range of feature values, but positive within others. You can also use it where the label (y value) has no theoretical upper limit.</a:t>
            </a:r>
            <a:endParaRPr lang="en-IN" sz="1400" dirty="0" err="1">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C12416C3-B7AC-FBE5-6109-55CE329F2AF5}"/>
              </a:ext>
            </a:extLst>
          </p:cNvPr>
          <p:cNvSpPr txBox="1"/>
          <p:nvPr/>
        </p:nvSpPr>
        <p:spPr>
          <a:xfrm flipH="1">
            <a:off x="3534650" y="4542641"/>
            <a:ext cx="8498854" cy="1077218"/>
          </a:xfrm>
          <a:prstGeom prst="rect">
            <a:avLst/>
          </a:prstGeom>
          <a:noFill/>
        </p:spPr>
        <p:txBody>
          <a:bodyPr wrap="square" lIns="0" tIns="0" rIns="0" bIns="0" rtlCol="0">
            <a:spAutoFit/>
          </a:bodyPr>
          <a:lstStyle/>
          <a:p>
            <a:pPr algn="l"/>
            <a:r>
              <a:rPr lang="en-GB" sz="1400" dirty="0">
                <a:gradFill>
                  <a:gsLst>
                    <a:gs pos="2917">
                      <a:schemeClr val="tx1"/>
                    </a:gs>
                    <a:gs pos="30000">
                      <a:schemeClr val="tx1"/>
                    </a:gs>
                  </a:gsLst>
                  <a:lin ang="5400000" scaled="0"/>
                </a:gradFill>
              </a:rPr>
              <a:t>The major disadvantage to polynomial curves is that they often extrapolate poorly. In other words, if we try to predict values that are larger or smaller than our training data, polynomials can predict unrealistically extreme values. Another disadvantage is that polynomial curves are easy to overfit. This means that noise in the data can change the shape of the curve much more than simpler models, such as simple linear regression.</a:t>
            </a:r>
            <a:endParaRPr lang="en-IN" sz="1400" dirty="0" err="1">
              <a:gradFill>
                <a:gsLst>
                  <a:gs pos="2917">
                    <a:schemeClr val="tx1"/>
                  </a:gs>
                  <a:gs pos="30000">
                    <a:schemeClr val="tx1"/>
                  </a:gs>
                </a:gsLst>
                <a:lin ang="5400000" scaled="0"/>
              </a:gradFill>
            </a:endParaRPr>
          </a:p>
        </p:txBody>
      </p:sp>
      <p:pic>
        <p:nvPicPr>
          <p:cNvPr id="7" name="Picture 6">
            <a:extLst>
              <a:ext uri="{FF2B5EF4-FFF2-40B4-BE49-F238E27FC236}">
                <a16:creationId xmlns:a16="http://schemas.microsoft.com/office/drawing/2014/main" id="{9B47667D-E023-FE1B-C543-E5446CF35E90}"/>
              </a:ext>
            </a:extLst>
          </p:cNvPr>
          <p:cNvPicPr>
            <a:picLocks noChangeAspect="1"/>
          </p:cNvPicPr>
          <p:nvPr/>
        </p:nvPicPr>
        <p:blipFill>
          <a:blip r:embed="rId3"/>
          <a:stretch>
            <a:fillRect/>
          </a:stretch>
        </p:blipFill>
        <p:spPr>
          <a:xfrm>
            <a:off x="506562" y="965747"/>
            <a:ext cx="2838509" cy="1622005"/>
          </a:xfrm>
          <a:prstGeom prst="rect">
            <a:avLst/>
          </a:prstGeom>
        </p:spPr>
      </p:pic>
      <p:pic>
        <p:nvPicPr>
          <p:cNvPr id="12" name="Picture 11">
            <a:extLst>
              <a:ext uri="{FF2B5EF4-FFF2-40B4-BE49-F238E27FC236}">
                <a16:creationId xmlns:a16="http://schemas.microsoft.com/office/drawing/2014/main" id="{349DAD75-8DCC-8EC7-AEE1-CE7F8413EA32}"/>
              </a:ext>
            </a:extLst>
          </p:cNvPr>
          <p:cNvPicPr>
            <a:picLocks noChangeAspect="1"/>
          </p:cNvPicPr>
          <p:nvPr/>
        </p:nvPicPr>
        <p:blipFill>
          <a:blip r:embed="rId4"/>
          <a:stretch>
            <a:fillRect/>
          </a:stretch>
        </p:blipFill>
        <p:spPr>
          <a:xfrm>
            <a:off x="506561" y="2617997"/>
            <a:ext cx="2838509" cy="1622005"/>
          </a:xfrm>
          <a:prstGeom prst="rect">
            <a:avLst/>
          </a:prstGeom>
        </p:spPr>
      </p:pic>
      <p:pic>
        <p:nvPicPr>
          <p:cNvPr id="16" name="Picture 15">
            <a:extLst>
              <a:ext uri="{FF2B5EF4-FFF2-40B4-BE49-F238E27FC236}">
                <a16:creationId xmlns:a16="http://schemas.microsoft.com/office/drawing/2014/main" id="{C0169FE4-C554-6474-1C2D-3EBFF6BFC495}"/>
              </a:ext>
            </a:extLst>
          </p:cNvPr>
          <p:cNvPicPr>
            <a:picLocks noChangeAspect="1"/>
          </p:cNvPicPr>
          <p:nvPr/>
        </p:nvPicPr>
        <p:blipFill>
          <a:blip r:embed="rId5"/>
          <a:stretch>
            <a:fillRect/>
          </a:stretch>
        </p:blipFill>
        <p:spPr>
          <a:xfrm>
            <a:off x="506562" y="4270248"/>
            <a:ext cx="2838509" cy="1622005"/>
          </a:xfrm>
          <a:prstGeom prst="rect">
            <a:avLst/>
          </a:prstGeom>
        </p:spPr>
      </p:pic>
    </p:spTree>
    <p:extLst>
      <p:ext uri="{BB962C8B-B14F-4D97-AF65-F5344CB8AC3E}">
        <p14:creationId xmlns:p14="http://schemas.microsoft.com/office/powerpoint/2010/main" val="4489352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88DE91-AE1B-1E61-4BE5-6282091970E2}"/>
              </a:ext>
            </a:extLst>
          </p:cNvPr>
          <p:cNvSpPr/>
          <p:nvPr/>
        </p:nvSpPr>
        <p:spPr bwMode="auto">
          <a:xfrm>
            <a:off x="318655" y="339436"/>
            <a:ext cx="2840181"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a:extLst>
              <a:ext uri="{FF2B5EF4-FFF2-40B4-BE49-F238E27FC236}">
                <a16:creationId xmlns:a16="http://schemas.microsoft.com/office/drawing/2014/main" id="{DDBD0177-E8F4-7CF3-C1DB-81FA95617624}"/>
              </a:ext>
            </a:extLst>
          </p:cNvPr>
          <p:cNvSpPr txBox="1"/>
          <p:nvPr/>
        </p:nvSpPr>
        <p:spPr>
          <a:xfrm>
            <a:off x="591182" y="339436"/>
            <a:ext cx="7373242" cy="40011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sz="2600" b="1" dirty="0">
                <a:solidFill>
                  <a:srgbClr val="0078D4"/>
                </a:solidFill>
                <a:ea typeface="+mn-lt"/>
                <a:cs typeface="+mn-lt"/>
              </a:rPr>
              <a:t>Can curves be used with multiple features?</a:t>
            </a:r>
          </a:p>
        </p:txBody>
      </p:sp>
      <p:sp>
        <p:nvSpPr>
          <p:cNvPr id="2" name="TextBox 1">
            <a:extLst>
              <a:ext uri="{FF2B5EF4-FFF2-40B4-BE49-F238E27FC236}">
                <a16:creationId xmlns:a16="http://schemas.microsoft.com/office/drawing/2014/main" id="{93EF12B4-0D29-6522-5797-706C829D5ACC}"/>
              </a:ext>
            </a:extLst>
          </p:cNvPr>
          <p:cNvSpPr txBox="1"/>
          <p:nvPr/>
        </p:nvSpPr>
        <p:spPr>
          <a:xfrm>
            <a:off x="591181" y="946059"/>
            <a:ext cx="11282163" cy="1231106"/>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sz="1600" dirty="0">
                <a:ea typeface="+mn-lt"/>
                <a:cs typeface="+mn-lt"/>
              </a:rPr>
              <a:t>We've seen how multiple regression can fit several linear relationships at the same time. There's no need for these to be limited to linear relationships, though. Curves of all kinds can be used for these relationships where appropriate. Although you should take care not to use curves such as polynomials with multiple features where they're not necessary. This is because the relationships can end up very complex, which makes it harder to understand the models and assess whether they'll make predictions that don't make sense from a real-world standpoint.</a:t>
            </a:r>
            <a:endParaRPr lang="en-US" sz="1400" dirty="0"/>
          </a:p>
        </p:txBody>
      </p:sp>
      <p:sp>
        <p:nvSpPr>
          <p:cNvPr id="3" name="Title 1">
            <a:extLst>
              <a:ext uri="{FF2B5EF4-FFF2-40B4-BE49-F238E27FC236}">
                <a16:creationId xmlns:a16="http://schemas.microsoft.com/office/drawing/2014/main" id="{84899A24-1F96-8260-A879-B864FA15693A}"/>
              </a:ext>
            </a:extLst>
          </p:cNvPr>
          <p:cNvSpPr>
            <a:spLocks noGrp="1"/>
          </p:cNvSpPr>
          <p:nvPr>
            <p:ph type="title"/>
          </p:nvPr>
        </p:nvSpPr>
        <p:spPr>
          <a:xfrm>
            <a:off x="591181" y="2495622"/>
            <a:ext cx="9144000" cy="997196"/>
          </a:xfrm>
        </p:spPr>
        <p:txBody>
          <a:bodyPr/>
          <a:lstStyle/>
          <a:p>
            <a:r>
              <a:rPr lang="en-US" dirty="0"/>
              <a:t>Let’s jump into how to code and fit a Simple Polynomial Regression model.</a:t>
            </a:r>
          </a:p>
        </p:txBody>
      </p:sp>
      <p:sp>
        <p:nvSpPr>
          <p:cNvPr id="5" name="Title 1">
            <a:extLst>
              <a:ext uri="{FF2B5EF4-FFF2-40B4-BE49-F238E27FC236}">
                <a16:creationId xmlns:a16="http://schemas.microsoft.com/office/drawing/2014/main" id="{5D928DF9-9281-7608-DF55-5C6A4B6A7F70}"/>
              </a:ext>
            </a:extLst>
          </p:cNvPr>
          <p:cNvSpPr txBox="1">
            <a:spLocks/>
          </p:cNvSpPr>
          <p:nvPr/>
        </p:nvSpPr>
        <p:spPr>
          <a:xfrm>
            <a:off x="591181" y="3600724"/>
            <a:ext cx="8040755" cy="1661993"/>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GB" sz="2400" dirty="0"/>
              <a:t>Pre-requisite: Have VS Code installed with .</a:t>
            </a:r>
            <a:r>
              <a:rPr lang="en-GB" sz="2400" dirty="0" err="1"/>
              <a:t>ipynb</a:t>
            </a:r>
            <a:r>
              <a:rPr lang="en-GB" sz="2400" dirty="0"/>
              <a:t> extension (or) GitHub </a:t>
            </a:r>
            <a:r>
              <a:rPr lang="en-GB" sz="2400" dirty="0" err="1"/>
              <a:t>Codespaces</a:t>
            </a:r>
            <a:r>
              <a:rPr lang="en-GB" sz="2400" dirty="0"/>
              <a:t> activated (or) Google Collab.</a:t>
            </a:r>
          </a:p>
          <a:p>
            <a:br>
              <a:rPr lang="en-GB" sz="2400" dirty="0"/>
            </a:br>
            <a:r>
              <a:rPr lang="en-GB" sz="2400" dirty="0"/>
              <a:t>Aim: Fitting a Polynomial Curve in Simple Linear Regression and extrapolating data.</a:t>
            </a:r>
          </a:p>
        </p:txBody>
      </p:sp>
    </p:spTree>
    <p:extLst>
      <p:ext uri="{BB962C8B-B14F-4D97-AF65-F5344CB8AC3E}">
        <p14:creationId xmlns:p14="http://schemas.microsoft.com/office/powerpoint/2010/main" val="3004216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0B114-FD95-4DE6-B35A-65D943D75108}"/>
              </a:ext>
            </a:extLst>
          </p:cNvPr>
          <p:cNvSpPr>
            <a:spLocks noGrp="1"/>
          </p:cNvSpPr>
          <p:nvPr>
            <p:ph type="title"/>
          </p:nvPr>
        </p:nvSpPr>
        <p:spPr>
          <a:xfrm>
            <a:off x="671713" y="747401"/>
            <a:ext cx="9144000" cy="3850285"/>
          </a:xfrm>
        </p:spPr>
        <p:txBody>
          <a:bodyPr/>
          <a:lstStyle/>
          <a:p>
            <a:pPr algn="ctr"/>
            <a:r>
              <a:rPr lang="en-IN" sz="6600" dirty="0">
                <a:latin typeface="Cooper Black" panose="0208090404030B020404" pitchFamily="18" charset="0"/>
              </a:rPr>
              <a:t>TIME </a:t>
            </a:r>
            <a:br>
              <a:rPr lang="en-IN" sz="6600" dirty="0">
                <a:latin typeface="Cooper Black" panose="0208090404030B020404" pitchFamily="18" charset="0"/>
              </a:rPr>
            </a:br>
            <a:r>
              <a:rPr lang="en-IN" sz="4400" dirty="0">
                <a:latin typeface="Cooper Black" panose="0208090404030B020404" pitchFamily="18" charset="0"/>
              </a:rPr>
              <a:t>FOR</a:t>
            </a:r>
            <a:r>
              <a:rPr lang="en-IN" sz="6600" dirty="0">
                <a:latin typeface="Cooper Black" panose="0208090404030B020404" pitchFamily="18" charset="0"/>
              </a:rPr>
              <a:t> </a:t>
            </a:r>
            <a:br>
              <a:rPr lang="en-IN" sz="6600" dirty="0">
                <a:latin typeface="Cooper Black" panose="0208090404030B020404" pitchFamily="18" charset="0"/>
              </a:rPr>
            </a:br>
            <a:br>
              <a:rPr lang="en-IN" sz="6600" dirty="0">
                <a:solidFill>
                  <a:srgbClr val="0070C0"/>
                </a:solidFill>
                <a:latin typeface="Cooper Black" panose="0208090404030B020404" pitchFamily="18" charset="0"/>
              </a:rPr>
            </a:br>
            <a:r>
              <a:rPr lang="en-IN" sz="6600" dirty="0">
                <a:solidFill>
                  <a:srgbClr val="0070C0"/>
                </a:solidFill>
                <a:latin typeface="Cooper Black" panose="0208090404030B020404" pitchFamily="18" charset="0"/>
              </a:rPr>
              <a:t>                  </a:t>
            </a:r>
            <a:r>
              <a:rPr lang="en-IN" sz="8000" dirty="0">
                <a:solidFill>
                  <a:srgbClr val="0070C0"/>
                </a:solidFill>
                <a:latin typeface="Cooper Black" panose="0208090404030B020404" pitchFamily="18" charset="0"/>
              </a:rPr>
              <a:t>QUIZ</a:t>
            </a:r>
            <a:endParaRPr lang="en-IN" sz="6600" dirty="0">
              <a:solidFill>
                <a:srgbClr val="0070C0"/>
              </a:solidFill>
              <a:latin typeface="Cooper Black" panose="0208090404030B020404" pitchFamily="18" charset="0"/>
            </a:endParaRPr>
          </a:p>
        </p:txBody>
      </p:sp>
      <p:pic>
        <p:nvPicPr>
          <p:cNvPr id="5122" name="Picture 2" descr="FOSI | Five Things Parents Should Know from the Kahoot! Survey:  &quot;Data-Driven Teaching: A Must-Have in the Age of Tech&quot;">
            <a:extLst>
              <a:ext uri="{FF2B5EF4-FFF2-40B4-BE49-F238E27FC236}">
                <a16:creationId xmlns:a16="http://schemas.microsoft.com/office/drawing/2014/main" id="{9575E1B0-45A6-439D-A20A-39846B7130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1157" y="3278999"/>
            <a:ext cx="3756455" cy="15411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50611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0B114-FD95-4DE6-B35A-65D943D75108}"/>
              </a:ext>
            </a:extLst>
          </p:cNvPr>
          <p:cNvSpPr>
            <a:spLocks noGrp="1"/>
          </p:cNvSpPr>
          <p:nvPr>
            <p:ph type="title"/>
          </p:nvPr>
        </p:nvSpPr>
        <p:spPr>
          <a:xfrm>
            <a:off x="792483" y="379673"/>
            <a:ext cx="9144000" cy="914096"/>
          </a:xfrm>
        </p:spPr>
        <p:txBody>
          <a:bodyPr/>
          <a:lstStyle/>
          <a:p>
            <a:pPr algn="ctr"/>
            <a:r>
              <a:rPr lang="en-IN" sz="6600" dirty="0">
                <a:latin typeface="Cooper Black" panose="0208090404030B020404" pitchFamily="18" charset="0"/>
              </a:rPr>
              <a:t>Quiz link / QR Code</a:t>
            </a:r>
            <a:endParaRPr lang="en-IN" sz="6600" dirty="0">
              <a:solidFill>
                <a:srgbClr val="0070C0"/>
              </a:solidFill>
              <a:latin typeface="Cooper Black" panose="0208090404030B020404" pitchFamily="18" charset="0"/>
            </a:endParaRPr>
          </a:p>
        </p:txBody>
      </p:sp>
      <p:sp>
        <p:nvSpPr>
          <p:cNvPr id="3" name="Title 1">
            <a:hlinkClick r:id="rId2"/>
            <a:extLst>
              <a:ext uri="{FF2B5EF4-FFF2-40B4-BE49-F238E27FC236}">
                <a16:creationId xmlns:a16="http://schemas.microsoft.com/office/drawing/2014/main" id="{0350FAD6-3A88-A0A8-E309-751767B1E3A0}"/>
              </a:ext>
            </a:extLst>
          </p:cNvPr>
          <p:cNvSpPr txBox="1">
            <a:spLocks/>
          </p:cNvSpPr>
          <p:nvPr/>
        </p:nvSpPr>
        <p:spPr>
          <a:xfrm>
            <a:off x="1524000" y="3082751"/>
            <a:ext cx="9144000" cy="346249"/>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IN" sz="2500" dirty="0">
                <a:solidFill>
                  <a:srgbClr val="0070C0"/>
                </a:solidFill>
                <a:latin typeface="Cooper Black" panose="0208090404030B020404" pitchFamily="18" charset="0"/>
                <a:hlinkClick r:id="rId3"/>
              </a:rPr>
              <a:t>https://quiz.konfhub.com/q/regressionkraze-1</a:t>
            </a:r>
            <a:endParaRPr lang="en-IN" sz="2500" dirty="0">
              <a:solidFill>
                <a:srgbClr val="0070C0"/>
              </a:solidFill>
              <a:latin typeface="Cooper Black" panose="0208090404030B020404" pitchFamily="18" charset="0"/>
            </a:endParaRPr>
          </a:p>
        </p:txBody>
      </p:sp>
    </p:spTree>
    <p:extLst>
      <p:ext uri="{BB962C8B-B14F-4D97-AF65-F5344CB8AC3E}">
        <p14:creationId xmlns:p14="http://schemas.microsoft.com/office/powerpoint/2010/main" val="5940530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688F296-42E0-4F77-B8A7-50AC2C40B597}"/>
              </a:ext>
            </a:extLst>
          </p:cNvPr>
          <p:cNvSpPr>
            <a:spLocks noGrp="1"/>
          </p:cNvSpPr>
          <p:nvPr>
            <p:ph type="title"/>
          </p:nvPr>
        </p:nvSpPr>
        <p:spPr>
          <a:xfrm>
            <a:off x="1439356" y="2174789"/>
            <a:ext cx="11018520" cy="1769715"/>
          </a:xfrm>
        </p:spPr>
        <p:txBody>
          <a:bodyPr/>
          <a:lstStyle/>
          <a:p>
            <a:r>
              <a:rPr lang="en-IN" sz="11500" b="1" dirty="0" err="1"/>
              <a:t>QnA</a:t>
            </a:r>
            <a:r>
              <a:rPr lang="en-IN" sz="11500" b="1" dirty="0"/>
              <a:t> Session</a:t>
            </a:r>
            <a:endParaRPr lang="en-IN" b="1" dirty="0"/>
          </a:p>
        </p:txBody>
      </p:sp>
      <p:cxnSp>
        <p:nvCxnSpPr>
          <p:cNvPr id="6" name="Straight Connector 5">
            <a:extLst>
              <a:ext uri="{FF2B5EF4-FFF2-40B4-BE49-F238E27FC236}">
                <a16:creationId xmlns:a16="http://schemas.microsoft.com/office/drawing/2014/main" id="{3771FE6D-A91B-44D8-B951-28180E611FDC}"/>
              </a:ext>
            </a:extLst>
          </p:cNvPr>
          <p:cNvCxnSpPr/>
          <p:nvPr/>
        </p:nvCxnSpPr>
        <p:spPr>
          <a:xfrm>
            <a:off x="1037968" y="4263081"/>
            <a:ext cx="9218140" cy="0"/>
          </a:xfrm>
          <a:prstGeom prst="line">
            <a:avLst/>
          </a:prstGeom>
          <a:ln w="7620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7689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A71CD-3948-467E-8CD3-3CA98664D53E}"/>
              </a:ext>
            </a:extLst>
          </p:cNvPr>
          <p:cNvSpPr>
            <a:spLocks noGrp="1"/>
          </p:cNvSpPr>
          <p:nvPr>
            <p:ph type="title"/>
          </p:nvPr>
        </p:nvSpPr>
        <p:spPr>
          <a:xfrm>
            <a:off x="585216" y="2038612"/>
            <a:ext cx="9144000" cy="1495794"/>
          </a:xfrm>
        </p:spPr>
        <p:txBody>
          <a:bodyPr/>
          <a:lstStyle/>
          <a:p>
            <a:r>
              <a:rPr lang="en-US" dirty="0"/>
              <a:t>Thank You!</a:t>
            </a:r>
            <a:br>
              <a:rPr lang="en-US" dirty="0"/>
            </a:br>
            <a:br>
              <a:rPr lang="en-US" dirty="0"/>
            </a:br>
            <a:r>
              <a:rPr lang="en-US" dirty="0"/>
              <a:t>Aditya Seth.</a:t>
            </a:r>
          </a:p>
        </p:txBody>
      </p:sp>
      <p:pic>
        <p:nvPicPr>
          <p:cNvPr id="3" name="Picture 2" descr="Logo, company name&#10;&#10;Description automatically generated">
            <a:extLst>
              <a:ext uri="{FF2B5EF4-FFF2-40B4-BE49-F238E27FC236}">
                <a16:creationId xmlns:a16="http://schemas.microsoft.com/office/drawing/2014/main" id="{D642665C-7268-6214-8E00-33264F8C6AF5}"/>
              </a:ext>
            </a:extLst>
          </p:cNvPr>
          <p:cNvPicPr>
            <a:picLocks noChangeAspect="1"/>
          </p:cNvPicPr>
          <p:nvPr/>
        </p:nvPicPr>
        <p:blipFill>
          <a:blip r:embed="rId3"/>
          <a:stretch>
            <a:fillRect/>
          </a:stretch>
        </p:blipFill>
        <p:spPr>
          <a:xfrm>
            <a:off x="514419" y="5195473"/>
            <a:ext cx="1774786" cy="1774786"/>
          </a:xfrm>
          <a:prstGeom prst="rect">
            <a:avLst/>
          </a:prstGeom>
        </p:spPr>
      </p:pic>
      <p:pic>
        <p:nvPicPr>
          <p:cNvPr id="4" name="Picture 3" descr="Shape&#10;&#10;Description automatically generated with low confidence">
            <a:extLst>
              <a:ext uri="{FF2B5EF4-FFF2-40B4-BE49-F238E27FC236}">
                <a16:creationId xmlns:a16="http://schemas.microsoft.com/office/drawing/2014/main" id="{D05BF459-21A3-BCC0-6669-A157A8073B59}"/>
              </a:ext>
            </a:extLst>
          </p:cNvPr>
          <p:cNvPicPr>
            <a:picLocks noChangeAspect="1"/>
          </p:cNvPicPr>
          <p:nvPr/>
        </p:nvPicPr>
        <p:blipFill>
          <a:blip r:embed="rId4"/>
          <a:stretch>
            <a:fillRect/>
          </a:stretch>
        </p:blipFill>
        <p:spPr>
          <a:xfrm>
            <a:off x="8432577" y="3722728"/>
            <a:ext cx="2210937" cy="2210937"/>
          </a:xfrm>
          <a:prstGeom prst="rect">
            <a:avLst/>
          </a:prstGeom>
        </p:spPr>
      </p:pic>
      <p:sp>
        <p:nvSpPr>
          <p:cNvPr id="5" name="TextBox 4">
            <a:extLst>
              <a:ext uri="{FF2B5EF4-FFF2-40B4-BE49-F238E27FC236}">
                <a16:creationId xmlns:a16="http://schemas.microsoft.com/office/drawing/2014/main" id="{FA4C39D1-93B7-B256-C10C-5104E3457472}"/>
              </a:ext>
            </a:extLst>
          </p:cNvPr>
          <p:cNvSpPr txBox="1"/>
          <p:nvPr/>
        </p:nvSpPr>
        <p:spPr>
          <a:xfrm>
            <a:off x="9151970" y="6483822"/>
            <a:ext cx="6735170" cy="363946"/>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FFFFFF"/>
                </a:solidFill>
                <a:effectLst/>
                <a:uLnTx/>
                <a:uFillTx/>
                <a:latin typeface="Segoe UI"/>
                <a:ea typeface="+mn-ea"/>
                <a:cs typeface="+mn-cs"/>
              </a:rPr>
              <a:t>Hope you enjoyed :D</a:t>
            </a:r>
          </a:p>
        </p:txBody>
      </p:sp>
      <p:pic>
        <p:nvPicPr>
          <p:cNvPr id="6" name="Picture 5" descr="Shape&#10;&#10;Description automatically generated with medium confidence">
            <a:extLst>
              <a:ext uri="{FF2B5EF4-FFF2-40B4-BE49-F238E27FC236}">
                <a16:creationId xmlns:a16="http://schemas.microsoft.com/office/drawing/2014/main" id="{CD18D2E3-9FB6-B88A-0DE4-3643D5D2B1A6}"/>
              </a:ext>
            </a:extLst>
          </p:cNvPr>
          <p:cNvPicPr>
            <a:picLocks noChangeAspect="1"/>
          </p:cNvPicPr>
          <p:nvPr/>
        </p:nvPicPr>
        <p:blipFill>
          <a:blip r:embed="rId5"/>
          <a:stretch>
            <a:fillRect/>
          </a:stretch>
        </p:blipFill>
        <p:spPr>
          <a:xfrm>
            <a:off x="-2040340" y="4284117"/>
            <a:ext cx="7620000" cy="1428750"/>
          </a:xfrm>
          <a:prstGeom prst="rect">
            <a:avLst/>
          </a:prstGeom>
        </p:spPr>
      </p:pic>
      <p:pic>
        <p:nvPicPr>
          <p:cNvPr id="7" name="Picture 6" descr="Shape&#10;&#10;Description automatically generated with medium confidence">
            <a:extLst>
              <a:ext uri="{FF2B5EF4-FFF2-40B4-BE49-F238E27FC236}">
                <a16:creationId xmlns:a16="http://schemas.microsoft.com/office/drawing/2014/main" id="{4B52D722-79AE-06DB-EE04-09FCA4EDFF08}"/>
              </a:ext>
            </a:extLst>
          </p:cNvPr>
          <p:cNvPicPr>
            <a:picLocks noChangeAspect="1"/>
          </p:cNvPicPr>
          <p:nvPr/>
        </p:nvPicPr>
        <p:blipFill>
          <a:blip r:embed="rId6"/>
          <a:stretch>
            <a:fillRect/>
          </a:stretch>
        </p:blipFill>
        <p:spPr>
          <a:xfrm>
            <a:off x="-830137" y="4002285"/>
            <a:ext cx="3368723" cy="1473816"/>
          </a:xfrm>
          <a:prstGeom prst="rect">
            <a:avLst/>
          </a:prstGeom>
        </p:spPr>
      </p:pic>
      <p:pic>
        <p:nvPicPr>
          <p:cNvPr id="8" name="Picture 7" descr="A picture containing silhouette, night sky&#10;&#10;Description automatically generated">
            <a:extLst>
              <a:ext uri="{FF2B5EF4-FFF2-40B4-BE49-F238E27FC236}">
                <a16:creationId xmlns:a16="http://schemas.microsoft.com/office/drawing/2014/main" id="{70687815-1709-06C0-2080-42FE4EC68505}"/>
              </a:ext>
            </a:extLst>
          </p:cNvPr>
          <p:cNvPicPr>
            <a:picLocks noChangeAspect="1"/>
          </p:cNvPicPr>
          <p:nvPr/>
        </p:nvPicPr>
        <p:blipFill>
          <a:blip r:embed="rId7"/>
          <a:stretch>
            <a:fillRect/>
          </a:stretch>
        </p:blipFill>
        <p:spPr>
          <a:xfrm>
            <a:off x="11577983" y="6429230"/>
            <a:ext cx="536821" cy="536821"/>
          </a:xfrm>
          <a:prstGeom prst="rect">
            <a:avLst/>
          </a:prstGeom>
        </p:spPr>
      </p:pic>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up)">
                                      <p:cBhvr>
                                        <p:cTn id="8" dur="500"/>
                                        <p:tgtEl>
                                          <p:spTgt spid="5"/>
                                        </p:tgtEl>
                                      </p:cBhvr>
                                    </p:animEffect>
                                  </p:childTnLst>
                                </p:cTn>
                              </p:par>
                              <p:par>
                                <p:cTn id="9" presetID="2" presetClass="entr" presetSubtype="4"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7F380-9E61-470E-A33A-E142978DE24C}"/>
              </a:ext>
            </a:extLst>
          </p:cNvPr>
          <p:cNvSpPr>
            <a:spLocks noGrp="1"/>
          </p:cNvSpPr>
          <p:nvPr>
            <p:ph type="title"/>
          </p:nvPr>
        </p:nvSpPr>
        <p:spPr>
          <a:xfrm>
            <a:off x="4570829" y="1028996"/>
            <a:ext cx="6406039" cy="1107996"/>
          </a:xfrm>
        </p:spPr>
        <p:txBody>
          <a:bodyPr/>
          <a:lstStyle/>
          <a:p>
            <a:pPr algn="r"/>
            <a:r>
              <a:rPr lang="en-GB" b="1" dirty="0">
                <a:solidFill>
                  <a:srgbClr val="0078D4"/>
                </a:solidFill>
                <a:latin typeface="Segoe UI Semibold"/>
                <a:cs typeface="Segoe UI"/>
              </a:rPr>
              <a:t>Mastering Regression Models in Machine Learning</a:t>
            </a:r>
            <a:endParaRPr lang="en-US" b="1" dirty="0">
              <a:solidFill>
                <a:srgbClr val="0078D4"/>
              </a:solidFill>
              <a:latin typeface="Segoe UI Semibold"/>
            </a:endParaRPr>
          </a:p>
        </p:txBody>
      </p:sp>
      <p:sp>
        <p:nvSpPr>
          <p:cNvPr id="3" name="Text Placeholder 2">
            <a:extLst>
              <a:ext uri="{FF2B5EF4-FFF2-40B4-BE49-F238E27FC236}">
                <a16:creationId xmlns:a16="http://schemas.microsoft.com/office/drawing/2014/main" id="{DC0CF193-5E79-4B2B-A042-1F43708C1BB9}"/>
              </a:ext>
            </a:extLst>
          </p:cNvPr>
          <p:cNvSpPr>
            <a:spLocks noGrp="1"/>
          </p:cNvSpPr>
          <p:nvPr>
            <p:ph type="body" sz="quarter" idx="12"/>
          </p:nvPr>
        </p:nvSpPr>
        <p:spPr>
          <a:xfrm>
            <a:off x="1607180" y="4045827"/>
            <a:ext cx="1975765" cy="830997"/>
          </a:xfrm>
        </p:spPr>
        <p:txBody>
          <a:bodyPr vert="horz" wrap="square" lIns="0" tIns="0" rIns="0" bIns="0" rtlCol="0" anchor="t">
            <a:spAutoFit/>
          </a:bodyPr>
          <a:lstStyle/>
          <a:p>
            <a:pPr algn="ctr"/>
            <a:r>
              <a:rPr lang="en-US" sz="1800" dirty="0">
                <a:latin typeface="+mj-lt"/>
                <a:cs typeface="Segoe UI"/>
              </a:rPr>
              <a:t>Host:</a:t>
            </a:r>
            <a:endParaRPr lang="en-US" dirty="0"/>
          </a:p>
          <a:p>
            <a:pPr algn="ctr"/>
            <a:r>
              <a:rPr lang="en-US" sz="1800" dirty="0">
                <a:latin typeface="+mj-lt"/>
                <a:cs typeface="Segoe UI"/>
              </a:rPr>
              <a:t>Aditya Seth</a:t>
            </a:r>
          </a:p>
          <a:p>
            <a:pPr algn="ctr"/>
            <a:r>
              <a:rPr lang="en-US" sz="1800" dirty="0">
                <a:latin typeface="Arial Nova"/>
                <a:cs typeface="Segoe UI"/>
              </a:rPr>
              <a:t>Beta MLSA</a:t>
            </a:r>
          </a:p>
        </p:txBody>
      </p:sp>
      <p:pic>
        <p:nvPicPr>
          <p:cNvPr id="5" name="Picture 6">
            <a:extLst>
              <a:ext uri="{FF2B5EF4-FFF2-40B4-BE49-F238E27FC236}">
                <a16:creationId xmlns:a16="http://schemas.microsoft.com/office/drawing/2014/main" id="{3E196A7E-A20D-C554-9C92-5E0FF78314FE}"/>
              </a:ext>
            </a:extLst>
          </p:cNvPr>
          <p:cNvPicPr>
            <a:picLocks noChangeAspect="1"/>
          </p:cNvPicPr>
          <p:nvPr/>
        </p:nvPicPr>
        <p:blipFill>
          <a:blip r:embed="rId2"/>
          <a:srcRect/>
          <a:stretch/>
        </p:blipFill>
        <p:spPr>
          <a:xfrm>
            <a:off x="1116404" y="1626421"/>
            <a:ext cx="2957319" cy="197154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907346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163BCE6-288D-4D7C-BDA1-796E9538EEAF}"/>
              </a:ext>
            </a:extLst>
          </p:cNvPr>
          <p:cNvSpPr>
            <a:spLocks noGrp="1"/>
          </p:cNvSpPr>
          <p:nvPr>
            <p:ph type="title" idx="4294967295"/>
          </p:nvPr>
        </p:nvSpPr>
        <p:spPr>
          <a:xfrm>
            <a:off x="1024128" y="1596962"/>
            <a:ext cx="6637338" cy="614362"/>
          </a:xfrm>
        </p:spPr>
        <p:txBody>
          <a:bodyPr/>
          <a:lstStyle/>
          <a:p>
            <a:r>
              <a:rPr lang="en-US" sz="4000" dirty="0">
                <a:solidFill>
                  <a:schemeClr val="accent1"/>
                </a:solidFill>
                <a:cs typeface="Segoe UI"/>
              </a:rPr>
              <a:t> What will we cover today?</a:t>
            </a:r>
            <a:endParaRPr lang="en-US" sz="4000" dirty="0">
              <a:solidFill>
                <a:schemeClr val="accent1"/>
              </a:solidFill>
            </a:endParaRPr>
          </a:p>
        </p:txBody>
      </p:sp>
      <p:sp>
        <p:nvSpPr>
          <p:cNvPr id="9" name="Text Placeholder 8">
            <a:extLst>
              <a:ext uri="{FF2B5EF4-FFF2-40B4-BE49-F238E27FC236}">
                <a16:creationId xmlns:a16="http://schemas.microsoft.com/office/drawing/2014/main" id="{B3D566F6-5DC7-4D6A-B965-A18DBC93B50E}"/>
              </a:ext>
            </a:extLst>
          </p:cNvPr>
          <p:cNvSpPr>
            <a:spLocks noGrp="1"/>
          </p:cNvSpPr>
          <p:nvPr>
            <p:ph type="body" sz="quarter" idx="4294967295"/>
          </p:nvPr>
        </p:nvSpPr>
        <p:spPr>
          <a:xfrm>
            <a:off x="1024128" y="2429828"/>
            <a:ext cx="8896350" cy="2584450"/>
          </a:xfrm>
        </p:spPr>
        <p:txBody>
          <a:bodyPr vert="horz" wrap="square" lIns="0" tIns="0" rIns="0" bIns="0" rtlCol="0" anchor="t">
            <a:spAutoFit/>
          </a:bodyPr>
          <a:lstStyle/>
          <a:p>
            <a:pPr marL="285750" indent="-285750">
              <a:buFont typeface="Arial,Sans-Serif"/>
              <a:buChar char="•"/>
            </a:pPr>
            <a:r>
              <a:rPr lang="en-GB" sz="2400" b="1" dirty="0">
                <a:ea typeface="+mn-lt"/>
                <a:cs typeface="+mn-lt"/>
              </a:rPr>
              <a:t>Understand how regression works.</a:t>
            </a:r>
          </a:p>
          <a:p>
            <a:pPr marL="285750" indent="-285750">
              <a:buFont typeface="Arial,Sans-Serif"/>
              <a:buChar char="•"/>
            </a:pPr>
            <a:r>
              <a:rPr lang="en-GB" sz="2400" b="1" dirty="0">
                <a:ea typeface="+mn-lt"/>
                <a:cs typeface="+mn-lt"/>
              </a:rPr>
              <a:t>Work with new algorithms: Linear regression, multiple linear regression, and polynomial regression.</a:t>
            </a:r>
          </a:p>
          <a:p>
            <a:pPr marL="285750" indent="-285750">
              <a:buFont typeface="Arial,Sans-Serif"/>
              <a:buChar char="•"/>
            </a:pPr>
            <a:r>
              <a:rPr lang="en-GB" sz="2400" b="1" dirty="0">
                <a:ea typeface="+mn-lt"/>
                <a:cs typeface="+mn-lt"/>
              </a:rPr>
              <a:t>Understand the strengths and limitations of regression models.</a:t>
            </a:r>
          </a:p>
          <a:p>
            <a:pPr marL="285750" indent="-285750">
              <a:buFont typeface="Arial,Sans-Serif"/>
              <a:buChar char="•"/>
            </a:pPr>
            <a:r>
              <a:rPr lang="en-GB" sz="2400" b="1" dirty="0">
                <a:ea typeface="+mn-lt"/>
                <a:cs typeface="+mn-lt"/>
              </a:rPr>
              <a:t>Visualize error and cost functions in linear regression.</a:t>
            </a:r>
          </a:p>
          <a:p>
            <a:pPr marL="285750" indent="-285750">
              <a:buFont typeface="Arial,Sans-Serif"/>
              <a:buChar char="•"/>
            </a:pPr>
            <a:r>
              <a:rPr lang="en-GB" sz="2400" b="1" dirty="0">
                <a:ea typeface="+mn-lt"/>
                <a:cs typeface="+mn-lt"/>
              </a:rPr>
              <a:t>Understand basic evaluation metrics for regression.</a:t>
            </a:r>
            <a:endParaRPr lang="en-IN" sz="2400" b="1" dirty="0">
              <a:ea typeface="+mn-lt"/>
              <a:cs typeface="+mn-lt"/>
            </a:endParaRPr>
          </a:p>
        </p:txBody>
      </p:sp>
    </p:spTree>
    <p:extLst>
      <p:ext uri="{BB962C8B-B14F-4D97-AF65-F5344CB8AC3E}">
        <p14:creationId xmlns:p14="http://schemas.microsoft.com/office/powerpoint/2010/main" val="22392241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88DE91-AE1B-1E61-4BE5-6282091970E2}"/>
              </a:ext>
            </a:extLst>
          </p:cNvPr>
          <p:cNvSpPr/>
          <p:nvPr/>
        </p:nvSpPr>
        <p:spPr bwMode="auto">
          <a:xfrm>
            <a:off x="318655" y="339436"/>
            <a:ext cx="2840181"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7">
            <a:extLst>
              <a:ext uri="{FF2B5EF4-FFF2-40B4-BE49-F238E27FC236}">
                <a16:creationId xmlns:a16="http://schemas.microsoft.com/office/drawing/2014/main" id="{28165713-F0FE-488B-EE46-0CFB4CAF35B5}"/>
              </a:ext>
            </a:extLst>
          </p:cNvPr>
          <p:cNvSpPr>
            <a:spLocks noGrp="1"/>
          </p:cNvSpPr>
          <p:nvPr>
            <p:ph type="title"/>
          </p:nvPr>
        </p:nvSpPr>
        <p:spPr>
          <a:xfrm>
            <a:off x="585216" y="1004537"/>
            <a:ext cx="9144000" cy="498598"/>
          </a:xfrm>
        </p:spPr>
        <p:txBody>
          <a:bodyPr/>
          <a:lstStyle/>
          <a:p>
            <a:r>
              <a:rPr lang="en-US" sz="4000" dirty="0">
                <a:solidFill>
                  <a:schemeClr val="accent1"/>
                </a:solidFill>
                <a:cs typeface="Segoe UI"/>
              </a:rPr>
              <a:t> What is Regression?</a:t>
            </a:r>
            <a:endParaRPr lang="en-US" sz="4000" dirty="0">
              <a:solidFill>
                <a:schemeClr val="accent1"/>
              </a:solidFill>
            </a:endParaRPr>
          </a:p>
        </p:txBody>
      </p:sp>
      <p:sp>
        <p:nvSpPr>
          <p:cNvPr id="5" name="Title 7">
            <a:extLst>
              <a:ext uri="{FF2B5EF4-FFF2-40B4-BE49-F238E27FC236}">
                <a16:creationId xmlns:a16="http://schemas.microsoft.com/office/drawing/2014/main" id="{7D53DA90-0800-2150-A9EC-BAD19A5A69A9}"/>
              </a:ext>
            </a:extLst>
          </p:cNvPr>
          <p:cNvSpPr txBox="1">
            <a:spLocks/>
          </p:cNvSpPr>
          <p:nvPr/>
        </p:nvSpPr>
        <p:spPr>
          <a:xfrm>
            <a:off x="506562" y="2520148"/>
            <a:ext cx="7615527" cy="615553"/>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endParaRPr lang="en-US" sz="4000">
              <a:solidFill>
                <a:schemeClr val="accent1"/>
              </a:solidFill>
            </a:endParaRPr>
          </a:p>
        </p:txBody>
      </p:sp>
      <p:sp>
        <p:nvSpPr>
          <p:cNvPr id="7" name="Title 7">
            <a:extLst>
              <a:ext uri="{FF2B5EF4-FFF2-40B4-BE49-F238E27FC236}">
                <a16:creationId xmlns:a16="http://schemas.microsoft.com/office/drawing/2014/main" id="{AD765B03-E07C-DB80-8758-7423D7178B76}"/>
              </a:ext>
            </a:extLst>
          </p:cNvPr>
          <p:cNvSpPr txBox="1">
            <a:spLocks/>
          </p:cNvSpPr>
          <p:nvPr/>
        </p:nvSpPr>
        <p:spPr>
          <a:xfrm>
            <a:off x="732925" y="1719928"/>
            <a:ext cx="8848582" cy="2215991"/>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GB" sz="2400" dirty="0">
                <a:ea typeface="+mj-lt"/>
                <a:cs typeface="+mj-lt"/>
              </a:rPr>
              <a:t>Regression is a simple, common, and highly useful data analysis technique, often colloquially referred to as "fitting a line." In its simplest form, regression fits a straight line between a one variable (feature) and another (label). In more complicated forms, regression can find non-linear relationships between a single label and multiple features.</a:t>
            </a:r>
            <a:endParaRPr lang="en-US" sz="2400" dirty="0">
              <a:cs typeface="Segoe UI Semibold"/>
            </a:endParaRPr>
          </a:p>
        </p:txBody>
      </p:sp>
    </p:spTree>
    <p:extLst>
      <p:ext uri="{BB962C8B-B14F-4D97-AF65-F5344CB8AC3E}">
        <p14:creationId xmlns:p14="http://schemas.microsoft.com/office/powerpoint/2010/main" val="25363472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88DE91-AE1B-1E61-4BE5-6282091970E2}"/>
              </a:ext>
            </a:extLst>
          </p:cNvPr>
          <p:cNvSpPr/>
          <p:nvPr/>
        </p:nvSpPr>
        <p:spPr bwMode="auto">
          <a:xfrm>
            <a:off x="318655" y="339436"/>
            <a:ext cx="2840181"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7">
            <a:extLst>
              <a:ext uri="{FF2B5EF4-FFF2-40B4-BE49-F238E27FC236}">
                <a16:creationId xmlns:a16="http://schemas.microsoft.com/office/drawing/2014/main" id="{28165713-F0FE-488B-EE46-0CFB4CAF35B5}"/>
              </a:ext>
            </a:extLst>
          </p:cNvPr>
          <p:cNvSpPr>
            <a:spLocks noGrp="1"/>
          </p:cNvSpPr>
          <p:nvPr>
            <p:ph type="title"/>
          </p:nvPr>
        </p:nvSpPr>
        <p:spPr>
          <a:xfrm>
            <a:off x="506562" y="329757"/>
            <a:ext cx="8593187" cy="615553"/>
          </a:xfrm>
        </p:spPr>
        <p:txBody>
          <a:bodyPr/>
          <a:lstStyle/>
          <a:p>
            <a:r>
              <a:rPr lang="en-US" sz="4000" dirty="0">
                <a:solidFill>
                  <a:schemeClr val="accent1"/>
                </a:solidFill>
                <a:cs typeface="Segoe UI"/>
              </a:rPr>
              <a:t>What is Simple Linear Regression ?</a:t>
            </a:r>
            <a:endParaRPr lang="en-US" sz="4000" dirty="0">
              <a:solidFill>
                <a:schemeClr val="accent1"/>
              </a:solidFill>
            </a:endParaRPr>
          </a:p>
        </p:txBody>
      </p:sp>
      <p:sp>
        <p:nvSpPr>
          <p:cNvPr id="7" name="Title 7">
            <a:extLst>
              <a:ext uri="{FF2B5EF4-FFF2-40B4-BE49-F238E27FC236}">
                <a16:creationId xmlns:a16="http://schemas.microsoft.com/office/drawing/2014/main" id="{AD765B03-E07C-DB80-8758-7423D7178B76}"/>
              </a:ext>
            </a:extLst>
          </p:cNvPr>
          <p:cNvSpPr txBox="1">
            <a:spLocks/>
          </p:cNvSpPr>
          <p:nvPr/>
        </p:nvSpPr>
        <p:spPr>
          <a:xfrm>
            <a:off x="506562" y="991007"/>
            <a:ext cx="10760770"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GB" sz="1800" dirty="0">
                <a:ea typeface="+mj-lt"/>
                <a:cs typeface="+mj-lt"/>
              </a:rPr>
              <a:t>Simple linear regression models a linear relationship between a single feature and a usually continuous label, allowing the feature to predict the label. Visually, it might look something like this:</a:t>
            </a:r>
            <a:endParaRPr lang="en-US" sz="2400" dirty="0"/>
          </a:p>
        </p:txBody>
      </p:sp>
      <p:pic>
        <p:nvPicPr>
          <p:cNvPr id="8" name="Picture 7">
            <a:extLst>
              <a:ext uri="{FF2B5EF4-FFF2-40B4-BE49-F238E27FC236}">
                <a16:creationId xmlns:a16="http://schemas.microsoft.com/office/drawing/2014/main" id="{2E33C81A-DC8A-FA72-088A-C3541E20AA0B}"/>
              </a:ext>
            </a:extLst>
          </p:cNvPr>
          <p:cNvPicPr>
            <a:picLocks noChangeAspect="1"/>
          </p:cNvPicPr>
          <p:nvPr/>
        </p:nvPicPr>
        <p:blipFill>
          <a:blip r:embed="rId2"/>
          <a:stretch>
            <a:fillRect/>
          </a:stretch>
        </p:blipFill>
        <p:spPr>
          <a:xfrm>
            <a:off x="506561" y="1699987"/>
            <a:ext cx="3800262" cy="1921964"/>
          </a:xfrm>
          <a:prstGeom prst="rect">
            <a:avLst/>
          </a:prstGeom>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D2778DFE-01B9-2F98-386B-F8DE233F01C3}"/>
                  </a:ext>
                </a:extLst>
              </p:cNvPr>
              <p:cNvSpPr txBox="1"/>
              <p:nvPr/>
            </p:nvSpPr>
            <p:spPr>
              <a:xfrm flipH="1">
                <a:off x="4544038" y="1699987"/>
                <a:ext cx="7489466" cy="4185761"/>
              </a:xfrm>
              <a:prstGeom prst="rect">
                <a:avLst/>
              </a:prstGeom>
              <a:noFill/>
            </p:spPr>
            <p:txBody>
              <a:bodyPr wrap="square" lIns="0" tIns="0" rIns="0" bIns="0" rtlCol="0">
                <a:spAutoFit/>
              </a:bodyPr>
              <a:lstStyle/>
              <a:p>
                <a:pPr algn="l"/>
                <a:r>
                  <a:rPr lang="en-GB" sz="1600" dirty="0">
                    <a:gradFill>
                      <a:gsLst>
                        <a:gs pos="2917">
                          <a:schemeClr val="tx1"/>
                        </a:gs>
                        <a:gs pos="30000">
                          <a:schemeClr val="tx1"/>
                        </a:gs>
                      </a:gsLst>
                      <a:lin ang="5400000" scaled="0"/>
                    </a:gradFill>
                  </a:rPr>
                  <a:t>Simple linear regression has two parameters: an intercept (c), which indicates the value that the label is when the feature is set to zero; and a slope (m), which indicates how much the label will increase for each one-point increase in the feature.</a:t>
                </a:r>
              </a:p>
              <a:p>
                <a:pPr algn="l"/>
                <a:endParaRPr lang="en-GB" sz="1600" dirty="0">
                  <a:gradFill>
                    <a:gsLst>
                      <a:gs pos="2917">
                        <a:schemeClr val="tx1"/>
                      </a:gs>
                      <a:gs pos="30000">
                        <a:schemeClr val="tx1"/>
                      </a:gs>
                    </a:gsLst>
                    <a:lin ang="5400000" scaled="0"/>
                  </a:gradFill>
                </a:endParaRPr>
              </a:p>
              <a:p>
                <a:pPr algn="l"/>
                <a:r>
                  <a:rPr lang="en-GB" sz="1600" dirty="0">
                    <a:gradFill>
                      <a:gsLst>
                        <a:gs pos="2917">
                          <a:schemeClr val="tx1"/>
                        </a:gs>
                        <a:gs pos="30000">
                          <a:schemeClr val="tx1"/>
                        </a:gs>
                      </a:gsLst>
                      <a:lin ang="5400000" scaled="0"/>
                    </a:gradFill>
                  </a:rPr>
                  <a:t>If you like to think mathematically, this is simply:</a:t>
                </a:r>
              </a:p>
              <a:p>
                <a:pPr algn="l"/>
                <a14:m>
                  <m:oMathPara xmlns:m="http://schemas.openxmlformats.org/officeDocument/2006/math">
                    <m:oMathParaPr>
                      <m:jc m:val="centerGroup"/>
                    </m:oMathParaPr>
                    <m:oMath xmlns:m="http://schemas.openxmlformats.org/officeDocument/2006/math">
                      <m:r>
                        <a:rPr lang="en-GB" sz="1600" i="1" dirty="0" smtClean="0">
                          <a:solidFill>
                            <a:srgbClr val="FF0000"/>
                          </a:solidFill>
                          <a:latin typeface="Cambria Math" panose="02040503050406030204" pitchFamily="18" charset="0"/>
                        </a:rPr>
                        <m:t>𝑦</m:t>
                      </m:r>
                      <m:r>
                        <a:rPr lang="en-GB" sz="1600" i="1" dirty="0" smtClean="0">
                          <a:solidFill>
                            <a:srgbClr val="FF0000"/>
                          </a:solidFill>
                          <a:latin typeface="Cambria Math" panose="02040503050406030204" pitchFamily="18" charset="0"/>
                        </a:rPr>
                        <m:t>=</m:t>
                      </m:r>
                      <m:r>
                        <a:rPr lang="en-GB" sz="1600" i="1" dirty="0" err="1" smtClean="0">
                          <a:solidFill>
                            <a:srgbClr val="FF0000"/>
                          </a:solidFill>
                          <a:latin typeface="Cambria Math" panose="02040503050406030204" pitchFamily="18" charset="0"/>
                        </a:rPr>
                        <m:t>𝑚𝑥</m:t>
                      </m:r>
                      <m:r>
                        <a:rPr lang="en-GB" sz="1600" i="1" dirty="0" err="1" smtClean="0">
                          <a:solidFill>
                            <a:srgbClr val="FF0000"/>
                          </a:solidFill>
                          <a:latin typeface="Cambria Math" panose="02040503050406030204" pitchFamily="18" charset="0"/>
                        </a:rPr>
                        <m:t>+</m:t>
                      </m:r>
                      <m:r>
                        <a:rPr lang="en-GB" sz="1600" i="1" dirty="0" err="1" smtClean="0">
                          <a:solidFill>
                            <a:srgbClr val="FF0000"/>
                          </a:solidFill>
                          <a:latin typeface="Cambria Math" panose="02040503050406030204" pitchFamily="18" charset="0"/>
                        </a:rPr>
                        <m:t>𝑐</m:t>
                      </m:r>
                    </m:oMath>
                  </m:oMathPara>
                </a14:m>
                <a:endParaRPr lang="en-GB" sz="1600" dirty="0">
                  <a:solidFill>
                    <a:srgbClr val="FF0000"/>
                  </a:solidFill>
                </a:endParaRPr>
              </a:p>
              <a:p>
                <a:pPr algn="l"/>
                <a:r>
                  <a:rPr lang="en-GB" sz="1600" dirty="0">
                    <a:gradFill>
                      <a:gsLst>
                        <a:gs pos="2917">
                          <a:schemeClr val="tx1"/>
                        </a:gs>
                        <a:gs pos="30000">
                          <a:schemeClr val="tx1"/>
                        </a:gs>
                      </a:gsLst>
                      <a:lin ang="5400000" scaled="0"/>
                    </a:gradFill>
                  </a:rPr>
                  <a:t>Where y is your label and x is your feature.</a:t>
                </a:r>
              </a:p>
              <a:p>
                <a:pPr algn="l"/>
                <a:endParaRPr lang="en-GB" sz="1600" dirty="0">
                  <a:gradFill>
                    <a:gsLst>
                      <a:gs pos="2917">
                        <a:schemeClr val="tx1"/>
                      </a:gs>
                      <a:gs pos="30000">
                        <a:schemeClr val="tx1"/>
                      </a:gs>
                    </a:gsLst>
                    <a:lin ang="5400000" scaled="0"/>
                  </a:gradFill>
                </a:endParaRPr>
              </a:p>
              <a:p>
                <a:pPr algn="l"/>
                <a:r>
                  <a:rPr lang="en-GB" sz="1600" dirty="0">
                    <a:gradFill>
                      <a:gsLst>
                        <a:gs pos="2917">
                          <a:schemeClr val="tx1"/>
                        </a:gs>
                        <a:gs pos="30000">
                          <a:schemeClr val="tx1"/>
                        </a:gs>
                      </a:gsLst>
                      <a:lin ang="5400000" scaled="0"/>
                    </a:gradFill>
                  </a:rPr>
                  <a:t>For example, in our scenario, if we were to try to predict which patients will have a fever-elevated body temperature-based on their age, we would have the model:</a:t>
                </a:r>
              </a:p>
              <a:p>
                <a:pPr algn="l"/>
                <a14:m>
                  <m:oMathPara xmlns:m="http://schemas.openxmlformats.org/officeDocument/2006/math">
                    <m:oMathParaPr>
                      <m:jc m:val="centerGroup"/>
                    </m:oMathParaPr>
                    <m:oMath xmlns:m="http://schemas.openxmlformats.org/officeDocument/2006/math">
                      <m:r>
                        <a:rPr lang="en-GB" sz="1600" i="1" dirty="0" smtClean="0">
                          <a:solidFill>
                            <a:srgbClr val="FF0000"/>
                          </a:solidFill>
                          <a:latin typeface="Cambria Math" panose="02040503050406030204" pitchFamily="18" charset="0"/>
                        </a:rPr>
                        <m:t>𝑡𝑒𝑚𝑝𝑒𝑟𝑎𝑡𝑢𝑟𝑒</m:t>
                      </m:r>
                      <m:r>
                        <a:rPr lang="en-GB" sz="1600" i="1" dirty="0" smtClean="0">
                          <a:solidFill>
                            <a:srgbClr val="FF0000"/>
                          </a:solidFill>
                          <a:latin typeface="Cambria Math" panose="02040503050406030204" pitchFamily="18" charset="0"/>
                        </a:rPr>
                        <m:t>=</m:t>
                      </m:r>
                      <m:r>
                        <a:rPr lang="en-GB" sz="1600" i="1" dirty="0" smtClean="0">
                          <a:solidFill>
                            <a:srgbClr val="FF0000"/>
                          </a:solidFill>
                          <a:latin typeface="Cambria Math" panose="02040503050406030204" pitchFamily="18" charset="0"/>
                        </a:rPr>
                        <m:t>𝑚</m:t>
                      </m:r>
                      <m:r>
                        <a:rPr lang="en-GB" sz="1600" i="1" dirty="0" smtClean="0">
                          <a:solidFill>
                            <a:srgbClr val="FF0000"/>
                          </a:solidFill>
                          <a:latin typeface="Cambria Math" panose="02040503050406030204" pitchFamily="18" charset="0"/>
                        </a:rPr>
                        <m:t>∗</m:t>
                      </m:r>
                      <m:r>
                        <a:rPr lang="en-GB" sz="1600" i="1" dirty="0" err="1" smtClean="0">
                          <a:solidFill>
                            <a:srgbClr val="FF0000"/>
                          </a:solidFill>
                          <a:latin typeface="Cambria Math" panose="02040503050406030204" pitchFamily="18" charset="0"/>
                        </a:rPr>
                        <m:t>𝑎𝑔𝑒</m:t>
                      </m:r>
                      <m:r>
                        <a:rPr lang="en-GB" sz="1600" i="1" dirty="0" err="1" smtClean="0">
                          <a:solidFill>
                            <a:srgbClr val="FF0000"/>
                          </a:solidFill>
                          <a:latin typeface="Cambria Math" panose="02040503050406030204" pitchFamily="18" charset="0"/>
                        </a:rPr>
                        <m:t>+</m:t>
                      </m:r>
                      <m:r>
                        <a:rPr lang="en-GB" sz="1600" i="1" dirty="0" err="1" smtClean="0">
                          <a:solidFill>
                            <a:srgbClr val="FF0000"/>
                          </a:solidFill>
                          <a:latin typeface="Cambria Math" panose="02040503050406030204" pitchFamily="18" charset="0"/>
                        </a:rPr>
                        <m:t>𝑐</m:t>
                      </m:r>
                    </m:oMath>
                  </m:oMathPara>
                </a14:m>
                <a:endParaRPr lang="en-GB" sz="1600" dirty="0">
                  <a:gradFill>
                    <a:gsLst>
                      <a:gs pos="2917">
                        <a:schemeClr val="tx1"/>
                      </a:gs>
                      <a:gs pos="30000">
                        <a:schemeClr val="tx1"/>
                      </a:gs>
                    </a:gsLst>
                    <a:lin ang="5400000" scaled="0"/>
                  </a:gradFill>
                </a:endParaRPr>
              </a:p>
              <a:p>
                <a:pPr algn="l"/>
                <a:r>
                  <a:rPr lang="en-GB" sz="1600" dirty="0">
                    <a:gradFill>
                      <a:gsLst>
                        <a:gs pos="2917">
                          <a:schemeClr val="tx1"/>
                        </a:gs>
                        <a:gs pos="30000">
                          <a:schemeClr val="tx1"/>
                        </a:gs>
                      </a:gsLst>
                      <a:lin ang="5400000" scaled="0"/>
                    </a:gradFill>
                  </a:rPr>
                  <a:t>And need to find the values of m and c during the fitting procedure. If we found m = 0.5 and c = 37, we might visualize it like this:</a:t>
                </a:r>
              </a:p>
              <a:p>
                <a:pPr algn="l"/>
                <a:endParaRPr lang="en-GB" sz="1600" dirty="0">
                  <a:gradFill>
                    <a:gsLst>
                      <a:gs pos="2917">
                        <a:schemeClr val="tx1"/>
                      </a:gs>
                      <a:gs pos="30000">
                        <a:schemeClr val="tx1"/>
                      </a:gs>
                    </a:gsLst>
                    <a:lin ang="5400000" scaled="0"/>
                  </a:gradFill>
                </a:endParaRPr>
              </a:p>
              <a:p>
                <a:pPr algn="l"/>
                <a:r>
                  <a:rPr lang="en-GB" sz="1600" dirty="0">
                    <a:gradFill>
                      <a:gsLst>
                        <a:gs pos="2917">
                          <a:schemeClr val="tx1"/>
                        </a:gs>
                        <a:gs pos="30000">
                          <a:schemeClr val="tx1"/>
                        </a:gs>
                      </a:gsLst>
                      <a:lin ang="5400000" scaled="0"/>
                    </a:gradFill>
                  </a:rPr>
                  <a:t>This would mean that every year of age is associated with body temperature increase of 0.5°C, with a starting point of 37°C.</a:t>
                </a:r>
                <a:endParaRPr lang="en-IN" sz="1600" dirty="0" err="1">
                  <a:gradFill>
                    <a:gsLst>
                      <a:gs pos="2917">
                        <a:schemeClr val="tx1"/>
                      </a:gs>
                      <a:gs pos="30000">
                        <a:schemeClr val="tx1"/>
                      </a:gs>
                    </a:gsLst>
                    <a:lin ang="5400000" scaled="0"/>
                  </a:gradFill>
                </a:endParaRPr>
              </a:p>
            </p:txBody>
          </p:sp>
        </mc:Choice>
        <mc:Fallback xmlns="">
          <p:sp>
            <p:nvSpPr>
              <p:cNvPr id="9" name="TextBox 8">
                <a:extLst>
                  <a:ext uri="{FF2B5EF4-FFF2-40B4-BE49-F238E27FC236}">
                    <a16:creationId xmlns:a16="http://schemas.microsoft.com/office/drawing/2014/main" id="{D2778DFE-01B9-2F98-386B-F8DE233F01C3}"/>
                  </a:ext>
                </a:extLst>
              </p:cNvPr>
              <p:cNvSpPr txBox="1">
                <a:spLocks noRot="1" noChangeAspect="1" noMove="1" noResize="1" noEditPoints="1" noAdjustHandles="1" noChangeArrowheads="1" noChangeShapeType="1" noTextEdit="1"/>
              </p:cNvSpPr>
              <p:nvPr/>
            </p:nvSpPr>
            <p:spPr>
              <a:xfrm flipH="1">
                <a:off x="4544038" y="1699987"/>
                <a:ext cx="7489466" cy="4185761"/>
              </a:xfrm>
              <a:prstGeom prst="rect">
                <a:avLst/>
              </a:prstGeom>
              <a:blipFill>
                <a:blip r:embed="rId3"/>
                <a:stretch>
                  <a:fillRect/>
                </a:stretch>
              </a:blipFill>
            </p:spPr>
            <p:txBody>
              <a:bodyPr/>
              <a:lstStyle/>
              <a:p>
                <a:r>
                  <a:rPr lang="en-IN">
                    <a:noFill/>
                  </a:rPr>
                  <a:t> </a:t>
                </a:r>
              </a:p>
            </p:txBody>
          </p:sp>
        </mc:Fallback>
      </mc:AlternateContent>
      <p:pic>
        <p:nvPicPr>
          <p:cNvPr id="11" name="Picture 10">
            <a:extLst>
              <a:ext uri="{FF2B5EF4-FFF2-40B4-BE49-F238E27FC236}">
                <a16:creationId xmlns:a16="http://schemas.microsoft.com/office/drawing/2014/main" id="{FD9C0D85-F6F5-DEDB-5A5A-F9E992AFB830}"/>
              </a:ext>
            </a:extLst>
          </p:cNvPr>
          <p:cNvPicPr>
            <a:picLocks noChangeAspect="1"/>
          </p:cNvPicPr>
          <p:nvPr/>
        </p:nvPicPr>
        <p:blipFill>
          <a:blip r:embed="rId2"/>
          <a:stretch>
            <a:fillRect/>
          </a:stretch>
        </p:blipFill>
        <p:spPr>
          <a:xfrm>
            <a:off x="506562" y="3734331"/>
            <a:ext cx="3800262" cy="2171578"/>
          </a:xfrm>
          <a:prstGeom prst="rect">
            <a:avLst/>
          </a:prstGeom>
        </p:spPr>
      </p:pic>
    </p:spTree>
    <p:extLst>
      <p:ext uri="{BB962C8B-B14F-4D97-AF65-F5344CB8AC3E}">
        <p14:creationId xmlns:p14="http://schemas.microsoft.com/office/powerpoint/2010/main" val="34224301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autoRev="1" fill="hold" nodeType="clickEffect">
                                  <p:stCondLst>
                                    <p:cond delay="0"/>
                                  </p:stCondLst>
                                  <p:childTnLst>
                                    <p:animScale>
                                      <p:cBhvr>
                                        <p:cTn id="6" dur="2000" fill="hold"/>
                                        <p:tgtEl>
                                          <p:spTgt spid="8"/>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6" presetClass="emph" presetSubtype="0" autoRev="1" fill="hold" nodeType="clickEffect">
                                  <p:stCondLst>
                                    <p:cond delay="0"/>
                                  </p:stCondLst>
                                  <p:childTnLst>
                                    <p:animScale>
                                      <p:cBhvr>
                                        <p:cTn id="10" dur="2000" fill="hold"/>
                                        <p:tgtEl>
                                          <p:spTgt spid="11"/>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88DE91-AE1B-1E61-4BE5-6282091970E2}"/>
              </a:ext>
            </a:extLst>
          </p:cNvPr>
          <p:cNvSpPr/>
          <p:nvPr/>
        </p:nvSpPr>
        <p:spPr bwMode="auto">
          <a:xfrm>
            <a:off x="318655" y="339436"/>
            <a:ext cx="2840181"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7">
            <a:extLst>
              <a:ext uri="{FF2B5EF4-FFF2-40B4-BE49-F238E27FC236}">
                <a16:creationId xmlns:a16="http://schemas.microsoft.com/office/drawing/2014/main" id="{28165713-F0FE-488B-EE46-0CFB4CAF35B5}"/>
              </a:ext>
            </a:extLst>
          </p:cNvPr>
          <p:cNvSpPr>
            <a:spLocks noGrp="1"/>
          </p:cNvSpPr>
          <p:nvPr>
            <p:ph type="title"/>
          </p:nvPr>
        </p:nvSpPr>
        <p:spPr>
          <a:xfrm>
            <a:off x="506562" y="329757"/>
            <a:ext cx="8593187" cy="615553"/>
          </a:xfrm>
        </p:spPr>
        <p:txBody>
          <a:bodyPr/>
          <a:lstStyle/>
          <a:p>
            <a:r>
              <a:rPr lang="en-US" sz="4000" dirty="0">
                <a:solidFill>
                  <a:schemeClr val="accent1"/>
                </a:solidFill>
                <a:cs typeface="Segoe UI"/>
              </a:rPr>
              <a:t>What is fitting a linear regression ?</a:t>
            </a:r>
            <a:endParaRPr lang="en-US" sz="4000" dirty="0">
              <a:solidFill>
                <a:schemeClr val="accent1"/>
              </a:solidFill>
            </a:endParaRPr>
          </a:p>
        </p:txBody>
      </p:sp>
      <p:sp>
        <p:nvSpPr>
          <p:cNvPr id="7" name="Title 7">
            <a:extLst>
              <a:ext uri="{FF2B5EF4-FFF2-40B4-BE49-F238E27FC236}">
                <a16:creationId xmlns:a16="http://schemas.microsoft.com/office/drawing/2014/main" id="{AD765B03-E07C-DB80-8758-7423D7178B76}"/>
              </a:ext>
            </a:extLst>
          </p:cNvPr>
          <p:cNvSpPr txBox="1">
            <a:spLocks/>
          </p:cNvSpPr>
          <p:nvPr/>
        </p:nvSpPr>
        <p:spPr>
          <a:xfrm>
            <a:off x="506562" y="954989"/>
            <a:ext cx="10760770" cy="646331"/>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GB" sz="1400" dirty="0">
                <a:ea typeface="+mj-lt"/>
                <a:cs typeface="+mj-lt"/>
              </a:rPr>
              <a:t>We normally use existing libraries to fit regression models for us. Regression typically aims to find the line that produces the least amount of error, where error here means the difference between the actual data-point value and the predicted value. For example, in the following image, the black line indicates the error between the prediction, the red line, and one actual value: the dot.</a:t>
            </a:r>
            <a:endParaRPr lang="en-US" sz="1800" dirty="0"/>
          </a:p>
        </p:txBody>
      </p:sp>
      <p:sp>
        <p:nvSpPr>
          <p:cNvPr id="9" name="TextBox 8">
            <a:extLst>
              <a:ext uri="{FF2B5EF4-FFF2-40B4-BE49-F238E27FC236}">
                <a16:creationId xmlns:a16="http://schemas.microsoft.com/office/drawing/2014/main" id="{D2778DFE-01B9-2F98-386B-F8DE233F01C3}"/>
              </a:ext>
            </a:extLst>
          </p:cNvPr>
          <p:cNvSpPr txBox="1"/>
          <p:nvPr/>
        </p:nvSpPr>
        <p:spPr>
          <a:xfrm flipH="1">
            <a:off x="4544038" y="1699987"/>
            <a:ext cx="7489466" cy="3939540"/>
          </a:xfrm>
          <a:prstGeom prst="rect">
            <a:avLst/>
          </a:prstGeom>
          <a:noFill/>
        </p:spPr>
        <p:txBody>
          <a:bodyPr wrap="square" lIns="0" tIns="0" rIns="0" bIns="0" rtlCol="0">
            <a:spAutoFit/>
          </a:bodyPr>
          <a:lstStyle/>
          <a:p>
            <a:pPr algn="l"/>
            <a:r>
              <a:rPr lang="en-GB" sz="1600" dirty="0">
                <a:gradFill>
                  <a:gsLst>
                    <a:gs pos="2917">
                      <a:schemeClr val="tx1"/>
                    </a:gs>
                    <a:gs pos="30000">
                      <a:schemeClr val="tx1"/>
                    </a:gs>
                  </a:gsLst>
                  <a:lin ang="5400000" scaled="0"/>
                </a:gradFill>
              </a:rPr>
              <a:t>By looking at these two points on a y-axis, we can see that the prediction was 39.5, but the actual value was 41.</a:t>
            </a:r>
          </a:p>
          <a:p>
            <a:pPr algn="l"/>
            <a:endParaRPr lang="en-GB" sz="1600" dirty="0">
              <a:gradFill>
                <a:gsLst>
                  <a:gs pos="2917">
                    <a:schemeClr val="tx1"/>
                  </a:gs>
                  <a:gs pos="30000">
                    <a:schemeClr val="tx1"/>
                  </a:gs>
                </a:gsLst>
                <a:lin ang="5400000" scaled="0"/>
              </a:gradFill>
            </a:endParaRPr>
          </a:p>
          <a:p>
            <a:pPr algn="l"/>
            <a:r>
              <a:rPr lang="en-GB" sz="1600" dirty="0">
                <a:gradFill>
                  <a:gsLst>
                    <a:gs pos="2917">
                      <a:schemeClr val="tx1"/>
                    </a:gs>
                    <a:gs pos="30000">
                      <a:schemeClr val="tx1"/>
                    </a:gs>
                  </a:gsLst>
                  <a:lin ang="5400000" scaled="0"/>
                </a:gradFill>
              </a:rPr>
              <a:t>So, the model was wrong by 1.5 for this datapoint.</a:t>
            </a:r>
          </a:p>
          <a:p>
            <a:pPr algn="l"/>
            <a:endParaRPr lang="en-GB" sz="1600" dirty="0">
              <a:gradFill>
                <a:gsLst>
                  <a:gs pos="2917">
                    <a:schemeClr val="tx1"/>
                  </a:gs>
                  <a:gs pos="30000">
                    <a:schemeClr val="tx1"/>
                  </a:gs>
                </a:gsLst>
                <a:lin ang="5400000" scaled="0"/>
              </a:gradFill>
            </a:endParaRPr>
          </a:p>
          <a:p>
            <a:pPr algn="l"/>
            <a:r>
              <a:rPr lang="en-GB" sz="1600" dirty="0">
                <a:gradFill>
                  <a:gsLst>
                    <a:gs pos="2917">
                      <a:schemeClr val="tx1"/>
                    </a:gs>
                    <a:gs pos="30000">
                      <a:schemeClr val="tx1"/>
                    </a:gs>
                  </a:gsLst>
                  <a:lin ang="5400000" scaled="0"/>
                </a:gradFill>
              </a:rPr>
              <a:t>Most commonly, we fit a model by minimizing the residual sum of squares. This means that the cost function is calculated like so:</a:t>
            </a:r>
          </a:p>
          <a:p>
            <a:pPr algn="l"/>
            <a:endParaRPr lang="en-GB" sz="1600" dirty="0">
              <a:gradFill>
                <a:gsLst>
                  <a:gs pos="2917">
                    <a:schemeClr val="tx1"/>
                  </a:gs>
                  <a:gs pos="30000">
                    <a:schemeClr val="tx1"/>
                  </a:gs>
                </a:gsLst>
                <a:lin ang="5400000" scaled="0"/>
              </a:gradFill>
            </a:endParaRPr>
          </a:p>
          <a:p>
            <a:pPr algn="l"/>
            <a:r>
              <a:rPr lang="en-GB" sz="1600" dirty="0">
                <a:gradFill>
                  <a:gsLst>
                    <a:gs pos="2917">
                      <a:schemeClr val="tx1"/>
                    </a:gs>
                    <a:gs pos="30000">
                      <a:schemeClr val="tx1"/>
                    </a:gs>
                  </a:gsLst>
                  <a:lin ang="5400000" scaled="0"/>
                </a:gradFill>
              </a:rPr>
              <a:t>1. Calculate the difference between the actual and predicted values (as previously) for each data point.</a:t>
            </a:r>
          </a:p>
          <a:p>
            <a:pPr algn="l"/>
            <a:r>
              <a:rPr lang="en-GB" sz="1600" dirty="0">
                <a:gradFill>
                  <a:gsLst>
                    <a:gs pos="2917">
                      <a:schemeClr val="tx1"/>
                    </a:gs>
                    <a:gs pos="30000">
                      <a:schemeClr val="tx1"/>
                    </a:gs>
                  </a:gsLst>
                  <a:lin ang="5400000" scaled="0"/>
                </a:gradFill>
              </a:rPr>
              <a:t>2. Square these values.</a:t>
            </a:r>
          </a:p>
          <a:p>
            <a:pPr algn="l"/>
            <a:r>
              <a:rPr lang="en-GB" sz="1600" dirty="0">
                <a:gradFill>
                  <a:gsLst>
                    <a:gs pos="2917">
                      <a:schemeClr val="tx1"/>
                    </a:gs>
                    <a:gs pos="30000">
                      <a:schemeClr val="tx1"/>
                    </a:gs>
                  </a:gsLst>
                  <a:lin ang="5400000" scaled="0"/>
                </a:gradFill>
              </a:rPr>
              <a:t>3. Sum (or average) these squared values.</a:t>
            </a:r>
          </a:p>
          <a:p>
            <a:pPr algn="l"/>
            <a:endParaRPr lang="en-GB" sz="1600" dirty="0">
              <a:gradFill>
                <a:gsLst>
                  <a:gs pos="2917">
                    <a:schemeClr val="tx1"/>
                  </a:gs>
                  <a:gs pos="30000">
                    <a:schemeClr val="tx1"/>
                  </a:gs>
                </a:gsLst>
                <a:lin ang="5400000" scaled="0"/>
              </a:gradFill>
            </a:endParaRPr>
          </a:p>
          <a:p>
            <a:pPr algn="l"/>
            <a:r>
              <a:rPr lang="en-GB" sz="1600" dirty="0">
                <a:gradFill>
                  <a:gsLst>
                    <a:gs pos="2917">
                      <a:schemeClr val="tx1"/>
                    </a:gs>
                    <a:gs pos="30000">
                      <a:schemeClr val="tx1"/>
                    </a:gs>
                  </a:gsLst>
                  <a:lin ang="5400000" scaled="0"/>
                </a:gradFill>
              </a:rPr>
              <a:t>This squaring step means that not all points contribute evenly to the line: outliers—which are points that don't fall in the expected pattern—have disproportionately larger error, which can influence the position of the line.</a:t>
            </a:r>
            <a:endParaRPr lang="en-IN" sz="1600" dirty="0" err="1">
              <a:gradFill>
                <a:gsLst>
                  <a:gs pos="2917">
                    <a:schemeClr val="tx1"/>
                  </a:gs>
                  <a:gs pos="30000">
                    <a:schemeClr val="tx1"/>
                  </a:gs>
                </a:gsLst>
                <a:lin ang="5400000" scaled="0"/>
              </a:gradFill>
            </a:endParaRPr>
          </a:p>
        </p:txBody>
      </p:sp>
      <p:pic>
        <p:nvPicPr>
          <p:cNvPr id="13" name="Picture 12">
            <a:extLst>
              <a:ext uri="{FF2B5EF4-FFF2-40B4-BE49-F238E27FC236}">
                <a16:creationId xmlns:a16="http://schemas.microsoft.com/office/drawing/2014/main" id="{EAF01E77-5182-AE5D-BD5D-EFC02E1D9C29}"/>
              </a:ext>
            </a:extLst>
          </p:cNvPr>
          <p:cNvPicPr>
            <a:picLocks noChangeAspect="1"/>
          </p:cNvPicPr>
          <p:nvPr/>
        </p:nvPicPr>
        <p:blipFill>
          <a:blip r:embed="rId2"/>
          <a:stretch>
            <a:fillRect/>
          </a:stretch>
        </p:blipFill>
        <p:spPr>
          <a:xfrm>
            <a:off x="506562" y="1699987"/>
            <a:ext cx="3662191" cy="2094773"/>
          </a:xfrm>
          <a:prstGeom prst="rect">
            <a:avLst/>
          </a:prstGeom>
        </p:spPr>
      </p:pic>
      <p:pic>
        <p:nvPicPr>
          <p:cNvPr id="15" name="Picture 14">
            <a:extLst>
              <a:ext uri="{FF2B5EF4-FFF2-40B4-BE49-F238E27FC236}">
                <a16:creationId xmlns:a16="http://schemas.microsoft.com/office/drawing/2014/main" id="{1AEFF758-29B7-44C4-D7A1-889486E32344}"/>
              </a:ext>
            </a:extLst>
          </p:cNvPr>
          <p:cNvPicPr>
            <a:picLocks noChangeAspect="1"/>
          </p:cNvPicPr>
          <p:nvPr/>
        </p:nvPicPr>
        <p:blipFill>
          <a:blip r:embed="rId3"/>
          <a:stretch>
            <a:fillRect/>
          </a:stretch>
        </p:blipFill>
        <p:spPr>
          <a:xfrm>
            <a:off x="506562" y="3790975"/>
            <a:ext cx="3662191" cy="2094773"/>
          </a:xfrm>
          <a:prstGeom prst="rect">
            <a:avLst/>
          </a:prstGeom>
        </p:spPr>
      </p:pic>
    </p:spTree>
    <p:extLst>
      <p:ext uri="{BB962C8B-B14F-4D97-AF65-F5344CB8AC3E}">
        <p14:creationId xmlns:p14="http://schemas.microsoft.com/office/powerpoint/2010/main" val="1995418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autoRev="1" fill="hold" nodeType="clickEffect" p14:presetBounceEnd="60000">
                                      <p:stCondLst>
                                        <p:cond delay="0"/>
                                      </p:stCondLst>
                                      <p:childTnLst>
                                        <p:animScale p14:bounceEnd="60000">
                                          <p:cBhvr>
                                            <p:cTn id="6" dur="2000" fill="hold"/>
                                            <p:tgtEl>
                                              <p:spTgt spid="13"/>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6" presetClass="emph" presetSubtype="0" autoRev="1" fill="hold" nodeType="clickEffect" p14:presetBounceEnd="60000">
                                      <p:stCondLst>
                                        <p:cond delay="0"/>
                                      </p:stCondLst>
                                      <p:childTnLst>
                                        <p:animScale p14:bounceEnd="60000">
                                          <p:cBhvr>
                                            <p:cTn id="10" dur="2000" fill="hold"/>
                                            <p:tgtEl>
                                              <p:spTgt spid="15"/>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autoRev="1" fill="hold" nodeType="clickEffect">
                                      <p:stCondLst>
                                        <p:cond delay="0"/>
                                      </p:stCondLst>
                                      <p:childTnLst>
                                        <p:animScale>
                                          <p:cBhvr>
                                            <p:cTn id="6" dur="2000" fill="hold"/>
                                            <p:tgtEl>
                                              <p:spTgt spid="13"/>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6" presetClass="emph" presetSubtype="0" autoRev="1" fill="hold" nodeType="clickEffect">
                                      <p:stCondLst>
                                        <p:cond delay="0"/>
                                      </p:stCondLst>
                                      <p:childTnLst>
                                        <p:animScale>
                                          <p:cBhvr>
                                            <p:cTn id="10" dur="2000" fill="hold"/>
                                            <p:tgtEl>
                                              <p:spTgt spid="15"/>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88DE91-AE1B-1E61-4BE5-6282091970E2}"/>
              </a:ext>
            </a:extLst>
          </p:cNvPr>
          <p:cNvSpPr/>
          <p:nvPr/>
        </p:nvSpPr>
        <p:spPr bwMode="auto">
          <a:xfrm>
            <a:off x="318655" y="339436"/>
            <a:ext cx="2840181"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a:extLst>
              <a:ext uri="{FF2B5EF4-FFF2-40B4-BE49-F238E27FC236}">
                <a16:creationId xmlns:a16="http://schemas.microsoft.com/office/drawing/2014/main" id="{DDBD0177-E8F4-7CF3-C1DB-81FA95617624}"/>
              </a:ext>
            </a:extLst>
          </p:cNvPr>
          <p:cNvSpPr txBox="1"/>
          <p:nvPr/>
        </p:nvSpPr>
        <p:spPr>
          <a:xfrm>
            <a:off x="591182" y="339436"/>
            <a:ext cx="5135308" cy="40011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2600" b="1" dirty="0">
                <a:solidFill>
                  <a:srgbClr val="0078D4"/>
                </a:solidFill>
                <a:ea typeface="+mn-lt"/>
                <a:cs typeface="+mn-lt"/>
              </a:rPr>
              <a:t>Strengths of Regression :</a:t>
            </a:r>
            <a:endParaRPr lang="en-US" sz="1750" b="1" dirty="0">
              <a:solidFill>
                <a:srgbClr val="0078D4"/>
              </a:solidFill>
              <a:cs typeface="Segoe UI"/>
            </a:endParaRPr>
          </a:p>
        </p:txBody>
      </p:sp>
      <p:sp>
        <p:nvSpPr>
          <p:cNvPr id="2" name="TextBox 1">
            <a:extLst>
              <a:ext uri="{FF2B5EF4-FFF2-40B4-BE49-F238E27FC236}">
                <a16:creationId xmlns:a16="http://schemas.microsoft.com/office/drawing/2014/main" id="{93EF12B4-0D29-6522-5797-706C829D5ACC}"/>
              </a:ext>
            </a:extLst>
          </p:cNvPr>
          <p:cNvSpPr txBox="1"/>
          <p:nvPr/>
        </p:nvSpPr>
        <p:spPr>
          <a:xfrm>
            <a:off x="591181" y="946059"/>
            <a:ext cx="11282163" cy="4924425"/>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sz="1600" dirty="0">
                <a:ea typeface="+mn-lt"/>
                <a:cs typeface="+mn-lt"/>
              </a:rPr>
              <a:t>Regression techniques have many strengths that more complex models don't.</a:t>
            </a:r>
          </a:p>
          <a:p>
            <a:endParaRPr lang="en-GB" sz="1600" dirty="0">
              <a:ea typeface="+mn-lt"/>
              <a:cs typeface="+mn-lt"/>
            </a:endParaRPr>
          </a:p>
          <a:p>
            <a:pPr marL="285750" indent="-285750">
              <a:buFont typeface="Wingdings" panose="05000000000000000000" pitchFamily="2" charset="2"/>
              <a:buChar char="Ø"/>
            </a:pPr>
            <a:r>
              <a:rPr lang="en-GB" sz="1600" dirty="0">
                <a:ea typeface="+mn-lt"/>
                <a:cs typeface="+mn-lt"/>
              </a:rPr>
              <a:t>Predictable and easy to interpret</a:t>
            </a:r>
          </a:p>
          <a:p>
            <a:r>
              <a:rPr lang="en-GB" sz="1600" dirty="0">
                <a:ea typeface="+mn-lt"/>
                <a:cs typeface="+mn-lt"/>
              </a:rPr>
              <a:t>Regressions are easy to interpret because they describe simple mathematical equations, which we can often graph. More complex models are often referred to as black box solutions, because it's difficult to understand how they make predictions or how they'll behave with certain inputs.</a:t>
            </a:r>
          </a:p>
          <a:p>
            <a:endParaRPr lang="en-GB" sz="1600" dirty="0">
              <a:ea typeface="+mn-lt"/>
              <a:cs typeface="+mn-lt"/>
            </a:endParaRPr>
          </a:p>
          <a:p>
            <a:pPr marL="285750" indent="-285750">
              <a:buFont typeface="Wingdings" panose="05000000000000000000" pitchFamily="2" charset="2"/>
              <a:buChar char="Ø"/>
            </a:pPr>
            <a:r>
              <a:rPr lang="en-GB" sz="1600" dirty="0">
                <a:ea typeface="+mn-lt"/>
                <a:cs typeface="+mn-lt"/>
              </a:rPr>
              <a:t>Easy to extrapolate</a:t>
            </a:r>
          </a:p>
          <a:p>
            <a:r>
              <a:rPr lang="en-GB" sz="1600" dirty="0">
                <a:ea typeface="+mn-lt"/>
                <a:cs typeface="+mn-lt"/>
              </a:rPr>
              <a:t>Regressions make it easy to extrapolate; to make predictions for values outside the range of our dataset. For example, it's simple to estimate in our previous example that a nine year-old dog will have a temperature of 40.5°C. You should always apply caution to extrapolation: this model would predict that a 90 year-old would have a temperature nearly hot enough to boil water, </a:t>
            </a:r>
            <a:r>
              <a:rPr lang="en-GB" sz="1600" dirty="0" err="1">
                <a:ea typeface="+mn-lt"/>
                <a:cs typeface="+mn-lt"/>
              </a:rPr>
              <a:t>xD</a:t>
            </a:r>
            <a:r>
              <a:rPr lang="en-GB" sz="1600" dirty="0">
                <a:ea typeface="+mn-lt"/>
                <a:cs typeface="+mn-lt"/>
              </a:rPr>
              <a:t>.</a:t>
            </a:r>
          </a:p>
          <a:p>
            <a:endParaRPr lang="en-GB" sz="1600" dirty="0">
              <a:ea typeface="+mn-lt"/>
              <a:cs typeface="+mn-lt"/>
            </a:endParaRPr>
          </a:p>
          <a:p>
            <a:pPr marL="285750" indent="-285750">
              <a:buFont typeface="Wingdings" panose="05000000000000000000" pitchFamily="2" charset="2"/>
              <a:buChar char="Ø"/>
            </a:pPr>
            <a:r>
              <a:rPr lang="en-GB" sz="1600" dirty="0">
                <a:ea typeface="+mn-lt"/>
                <a:cs typeface="+mn-lt"/>
              </a:rPr>
              <a:t>Optimal fitting is usually guaranteed</a:t>
            </a:r>
          </a:p>
          <a:p>
            <a:r>
              <a:rPr lang="en-GB" sz="1600" dirty="0">
                <a:ea typeface="+mn-lt"/>
                <a:cs typeface="+mn-lt"/>
              </a:rPr>
              <a:t>Most machine learning models use gradient descent to fit models, which involves tuning the gradient descent algorithm and provides no guarantee that an optimal solution will be found. By contrast, linear regression that uses the sum of squares as a cost function doesn't actually need an iterative gradient-descent procedure. Instead, clever mathematics can be used to calculate the optimal location for the line to be placed. The mathematics are outside the scope of this module, but it's useful to know that (so long as the sample size isn't too large) linear regression doesn't need special attention to be paid to the fitting process, and the optimal solution is guaranteed.</a:t>
            </a:r>
            <a:endParaRPr lang="en-US" sz="1400" dirty="0"/>
          </a:p>
        </p:txBody>
      </p:sp>
    </p:spTree>
    <p:extLst>
      <p:ext uri="{BB962C8B-B14F-4D97-AF65-F5344CB8AC3E}">
        <p14:creationId xmlns:p14="http://schemas.microsoft.com/office/powerpoint/2010/main" val="25966974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A71CD-3948-467E-8CD3-3CA98664D53E}"/>
              </a:ext>
            </a:extLst>
          </p:cNvPr>
          <p:cNvSpPr>
            <a:spLocks noGrp="1"/>
          </p:cNvSpPr>
          <p:nvPr>
            <p:ph type="title"/>
          </p:nvPr>
        </p:nvSpPr>
        <p:spPr>
          <a:xfrm>
            <a:off x="585216" y="779039"/>
            <a:ext cx="9144000" cy="997196"/>
          </a:xfrm>
        </p:spPr>
        <p:txBody>
          <a:bodyPr/>
          <a:lstStyle/>
          <a:p>
            <a:r>
              <a:rPr lang="en-US" dirty="0"/>
              <a:t>Let’s jump into how to code and train a Simple Linear Regression model.</a:t>
            </a:r>
          </a:p>
        </p:txBody>
      </p:sp>
      <p:sp>
        <p:nvSpPr>
          <p:cNvPr id="3" name="Title 1">
            <a:extLst>
              <a:ext uri="{FF2B5EF4-FFF2-40B4-BE49-F238E27FC236}">
                <a16:creationId xmlns:a16="http://schemas.microsoft.com/office/drawing/2014/main" id="{E6B01030-4A2F-EAA2-487C-C1F9CE110088}"/>
              </a:ext>
            </a:extLst>
          </p:cNvPr>
          <p:cNvSpPr txBox="1">
            <a:spLocks/>
          </p:cNvSpPr>
          <p:nvPr/>
        </p:nvSpPr>
        <p:spPr>
          <a:xfrm>
            <a:off x="585216" y="2764202"/>
            <a:ext cx="9144000" cy="1329595"/>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GB" sz="2400" dirty="0"/>
              <a:t>Pre-requisite: Have VS Code installed with .</a:t>
            </a:r>
            <a:r>
              <a:rPr lang="en-GB" sz="2400" dirty="0" err="1"/>
              <a:t>ipynb</a:t>
            </a:r>
            <a:r>
              <a:rPr lang="en-GB" sz="2400" dirty="0"/>
              <a:t> extension (or) GitHub </a:t>
            </a:r>
            <a:r>
              <a:rPr lang="en-GB" sz="2400" dirty="0" err="1"/>
              <a:t>Codespaces</a:t>
            </a:r>
            <a:r>
              <a:rPr lang="en-GB" sz="2400" dirty="0"/>
              <a:t> activated (or) Google Collab.</a:t>
            </a:r>
            <a:br>
              <a:rPr lang="en-GB" sz="2400" dirty="0"/>
            </a:br>
            <a:br>
              <a:rPr lang="en-GB" sz="2400" dirty="0"/>
            </a:br>
            <a:r>
              <a:rPr lang="en-GB" sz="2400" dirty="0"/>
              <a:t>Aim: Train a simple linear regression model</a:t>
            </a:r>
          </a:p>
        </p:txBody>
      </p:sp>
    </p:spTree>
    <p:extLst>
      <p:ext uri="{BB962C8B-B14F-4D97-AF65-F5344CB8AC3E}">
        <p14:creationId xmlns:p14="http://schemas.microsoft.com/office/powerpoint/2010/main" val="38199631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88DE91-AE1B-1E61-4BE5-6282091970E2}"/>
              </a:ext>
            </a:extLst>
          </p:cNvPr>
          <p:cNvSpPr/>
          <p:nvPr/>
        </p:nvSpPr>
        <p:spPr bwMode="auto">
          <a:xfrm>
            <a:off x="318655" y="339436"/>
            <a:ext cx="2840181" cy="914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7">
            <a:extLst>
              <a:ext uri="{FF2B5EF4-FFF2-40B4-BE49-F238E27FC236}">
                <a16:creationId xmlns:a16="http://schemas.microsoft.com/office/drawing/2014/main" id="{28165713-F0FE-488B-EE46-0CFB4CAF35B5}"/>
              </a:ext>
            </a:extLst>
          </p:cNvPr>
          <p:cNvSpPr>
            <a:spLocks noGrp="1"/>
          </p:cNvSpPr>
          <p:nvPr>
            <p:ph type="title"/>
          </p:nvPr>
        </p:nvSpPr>
        <p:spPr>
          <a:xfrm>
            <a:off x="506562" y="227056"/>
            <a:ext cx="11526942" cy="718254"/>
          </a:xfrm>
        </p:spPr>
        <p:txBody>
          <a:bodyPr/>
          <a:lstStyle/>
          <a:p>
            <a:r>
              <a:rPr lang="en-US" sz="4000" dirty="0">
                <a:solidFill>
                  <a:schemeClr val="accent1"/>
                </a:solidFill>
                <a:cs typeface="Segoe UI"/>
              </a:rPr>
              <a:t>What is </a:t>
            </a:r>
            <a:r>
              <a:rPr lang="en-GB" sz="4000" dirty="0">
                <a:solidFill>
                  <a:schemeClr val="accent1"/>
                </a:solidFill>
                <a:cs typeface="Segoe UI"/>
              </a:rPr>
              <a:t>Multiple linear regression and R-squared</a:t>
            </a:r>
            <a:r>
              <a:rPr lang="en-US" sz="4000" dirty="0">
                <a:solidFill>
                  <a:schemeClr val="accent1"/>
                </a:solidFill>
                <a:cs typeface="Segoe UI"/>
              </a:rPr>
              <a:t>?</a:t>
            </a:r>
            <a:endParaRPr lang="en-US" sz="4000" dirty="0">
              <a:solidFill>
                <a:schemeClr val="accent1"/>
              </a:solidFill>
            </a:endParaRPr>
          </a:p>
        </p:txBody>
      </p:sp>
      <p:sp>
        <p:nvSpPr>
          <p:cNvPr id="7" name="Title 7">
            <a:extLst>
              <a:ext uri="{FF2B5EF4-FFF2-40B4-BE49-F238E27FC236}">
                <a16:creationId xmlns:a16="http://schemas.microsoft.com/office/drawing/2014/main" id="{AD765B03-E07C-DB80-8758-7423D7178B76}"/>
              </a:ext>
            </a:extLst>
          </p:cNvPr>
          <p:cNvSpPr txBox="1">
            <a:spLocks/>
          </p:cNvSpPr>
          <p:nvPr/>
        </p:nvSpPr>
        <p:spPr>
          <a:xfrm>
            <a:off x="506562" y="991007"/>
            <a:ext cx="10760770"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GB" sz="1800" dirty="0">
                <a:ea typeface="+mj-lt"/>
                <a:cs typeface="+mj-lt"/>
              </a:rPr>
              <a:t>In this unit, we'll contrast multiple linear regression with simple linear regression. We'll also look at a metric called R2, which is commonly used to evaluate the quality of a linear regression model.</a:t>
            </a:r>
            <a:endParaRPr lang="en-US" sz="2400" dirty="0"/>
          </a:p>
        </p:txBody>
      </p:sp>
      <p:sp>
        <p:nvSpPr>
          <p:cNvPr id="9" name="TextBox 8">
            <a:extLst>
              <a:ext uri="{FF2B5EF4-FFF2-40B4-BE49-F238E27FC236}">
                <a16:creationId xmlns:a16="http://schemas.microsoft.com/office/drawing/2014/main" id="{D2778DFE-01B9-2F98-386B-F8DE233F01C3}"/>
              </a:ext>
            </a:extLst>
          </p:cNvPr>
          <p:cNvSpPr txBox="1"/>
          <p:nvPr/>
        </p:nvSpPr>
        <p:spPr>
          <a:xfrm flipH="1">
            <a:off x="506562" y="1699987"/>
            <a:ext cx="11526942" cy="4462760"/>
          </a:xfrm>
          <a:prstGeom prst="rect">
            <a:avLst/>
          </a:prstGeom>
          <a:noFill/>
        </p:spPr>
        <p:txBody>
          <a:bodyPr wrap="square" lIns="0" tIns="0" rIns="0" bIns="0" rtlCol="0">
            <a:spAutoFit/>
          </a:bodyPr>
          <a:lstStyle/>
          <a:p>
            <a:pPr algn="l"/>
            <a:r>
              <a:rPr lang="en-GB" sz="1400" dirty="0">
                <a:gradFill>
                  <a:gsLst>
                    <a:gs pos="2917">
                      <a:schemeClr val="tx1"/>
                    </a:gs>
                    <a:gs pos="30000">
                      <a:schemeClr val="tx1"/>
                    </a:gs>
                  </a:gsLst>
                  <a:lin ang="5400000" scaled="0"/>
                </a:gradFill>
              </a:rPr>
              <a:t>Multiple linear regression models the relationship between several features and a single variable. Mathematically, it's the same as simple linear regression, and is usually fit using the same cost function, but with more features.</a:t>
            </a:r>
          </a:p>
          <a:p>
            <a:pPr algn="l"/>
            <a:endParaRPr lang="en-GB" sz="1400" dirty="0">
              <a:gradFill>
                <a:gsLst>
                  <a:gs pos="2917">
                    <a:schemeClr val="tx1"/>
                  </a:gs>
                  <a:gs pos="30000">
                    <a:schemeClr val="tx1"/>
                  </a:gs>
                </a:gsLst>
                <a:lin ang="5400000" scaled="0"/>
              </a:gradFill>
            </a:endParaRPr>
          </a:p>
          <a:p>
            <a:pPr algn="l"/>
            <a:r>
              <a:rPr lang="en-GB" sz="1400" dirty="0">
                <a:gradFill>
                  <a:gsLst>
                    <a:gs pos="2917">
                      <a:schemeClr val="tx1"/>
                    </a:gs>
                    <a:gs pos="30000">
                      <a:schemeClr val="tx1"/>
                    </a:gs>
                  </a:gsLst>
                  <a:lin ang="5400000" scaled="0"/>
                </a:gradFill>
              </a:rPr>
              <a:t>Rather than </a:t>
            </a:r>
            <a:r>
              <a:rPr lang="en-GB" sz="1400" dirty="0" err="1">
                <a:gradFill>
                  <a:gsLst>
                    <a:gs pos="2917">
                      <a:schemeClr val="tx1"/>
                    </a:gs>
                    <a:gs pos="30000">
                      <a:schemeClr val="tx1"/>
                    </a:gs>
                  </a:gsLst>
                  <a:lin ang="5400000" scaled="0"/>
                </a:gradFill>
              </a:rPr>
              <a:t>modeling</a:t>
            </a:r>
            <a:r>
              <a:rPr lang="en-GB" sz="1400" dirty="0">
                <a:gradFill>
                  <a:gsLst>
                    <a:gs pos="2917">
                      <a:schemeClr val="tx1"/>
                    </a:gs>
                    <a:gs pos="30000">
                      <a:schemeClr val="tx1"/>
                    </a:gs>
                  </a:gsLst>
                  <a:lin ang="5400000" scaled="0"/>
                </a:gradFill>
              </a:rPr>
              <a:t> a single relationship, this technique simultaneously models multiple relationships, which it treats as independent of one another. For example, if we're predicting how ill a dog becomes based on their age and </a:t>
            </a:r>
            <a:r>
              <a:rPr lang="en-GB" sz="1400" dirty="0" err="1">
                <a:gradFill>
                  <a:gsLst>
                    <a:gs pos="2917">
                      <a:schemeClr val="tx1"/>
                    </a:gs>
                    <a:gs pos="30000">
                      <a:schemeClr val="tx1"/>
                    </a:gs>
                  </a:gsLst>
                  <a:lin ang="5400000" scaled="0"/>
                </a:gradFill>
              </a:rPr>
              <a:t>body_fat_percentage</a:t>
            </a:r>
            <a:r>
              <a:rPr lang="en-GB" sz="1400" dirty="0">
                <a:gradFill>
                  <a:gsLst>
                    <a:gs pos="2917">
                      <a:schemeClr val="tx1"/>
                    </a:gs>
                    <a:gs pos="30000">
                      <a:schemeClr val="tx1"/>
                    </a:gs>
                  </a:gsLst>
                  <a:lin ang="5400000" scaled="0"/>
                </a:gradFill>
              </a:rPr>
              <a:t>, two relationships are found:</a:t>
            </a:r>
          </a:p>
          <a:p>
            <a:pPr marL="285750" indent="-285750" algn="l">
              <a:buFont typeface="Wingdings" panose="05000000000000000000" pitchFamily="2" charset="2"/>
              <a:buChar char="Ø"/>
            </a:pPr>
            <a:r>
              <a:rPr lang="en-GB" sz="1400" dirty="0">
                <a:gradFill>
                  <a:gsLst>
                    <a:gs pos="2917">
                      <a:schemeClr val="tx1"/>
                    </a:gs>
                    <a:gs pos="30000">
                      <a:schemeClr val="tx1"/>
                    </a:gs>
                  </a:gsLst>
                  <a:lin ang="5400000" scaled="0"/>
                </a:gradFill>
              </a:rPr>
              <a:t>How age increases or decreases illness</a:t>
            </a:r>
          </a:p>
          <a:p>
            <a:pPr marL="285750" indent="-285750" algn="l">
              <a:buFont typeface="Wingdings" panose="05000000000000000000" pitchFamily="2" charset="2"/>
              <a:buChar char="Ø"/>
            </a:pPr>
            <a:r>
              <a:rPr lang="en-GB" sz="1400" dirty="0">
                <a:gradFill>
                  <a:gsLst>
                    <a:gs pos="2917">
                      <a:schemeClr val="tx1"/>
                    </a:gs>
                    <a:gs pos="30000">
                      <a:schemeClr val="tx1"/>
                    </a:gs>
                  </a:gsLst>
                  <a:lin ang="5400000" scaled="0"/>
                </a:gradFill>
              </a:rPr>
              <a:t>How </a:t>
            </a:r>
            <a:r>
              <a:rPr lang="en-GB" sz="1400" dirty="0" err="1">
                <a:gradFill>
                  <a:gsLst>
                    <a:gs pos="2917">
                      <a:schemeClr val="tx1"/>
                    </a:gs>
                    <a:gs pos="30000">
                      <a:schemeClr val="tx1"/>
                    </a:gs>
                  </a:gsLst>
                  <a:lin ang="5400000" scaled="0"/>
                </a:gradFill>
              </a:rPr>
              <a:t>body_fat_percentage</a:t>
            </a:r>
            <a:r>
              <a:rPr lang="en-GB" sz="1400" dirty="0">
                <a:gradFill>
                  <a:gsLst>
                    <a:gs pos="2917">
                      <a:schemeClr val="tx1"/>
                    </a:gs>
                    <a:gs pos="30000">
                      <a:schemeClr val="tx1"/>
                    </a:gs>
                  </a:gsLst>
                  <a:lin ang="5400000" scaled="0"/>
                </a:gradFill>
              </a:rPr>
              <a:t> increases or decreases illness</a:t>
            </a:r>
          </a:p>
          <a:p>
            <a:pPr algn="l"/>
            <a:endParaRPr lang="en-GB" sz="1400" dirty="0">
              <a:gradFill>
                <a:gsLst>
                  <a:gs pos="2917">
                    <a:schemeClr val="tx1"/>
                  </a:gs>
                  <a:gs pos="30000">
                    <a:schemeClr val="tx1"/>
                  </a:gs>
                </a:gsLst>
                <a:lin ang="5400000" scaled="0"/>
              </a:gradFill>
            </a:endParaRPr>
          </a:p>
          <a:p>
            <a:pPr algn="l"/>
            <a:r>
              <a:rPr lang="en-GB" sz="1400" dirty="0">
                <a:gradFill>
                  <a:gsLst>
                    <a:gs pos="2917">
                      <a:schemeClr val="tx1"/>
                    </a:gs>
                    <a:gs pos="30000">
                      <a:schemeClr val="tx1"/>
                    </a:gs>
                  </a:gsLst>
                  <a:lin ang="5400000" scaled="0"/>
                </a:gradFill>
              </a:rPr>
              <a:t>If we're only working with two features, we can visualize our model as a plane—a flat 2D surface—just like we can model simple linear regression as a line. We'll explore this in the next exercise.</a:t>
            </a:r>
          </a:p>
          <a:p>
            <a:pPr algn="l"/>
            <a:endParaRPr lang="en-GB" sz="1400" dirty="0">
              <a:gradFill>
                <a:gsLst>
                  <a:gs pos="2917">
                    <a:schemeClr val="tx1"/>
                  </a:gs>
                  <a:gs pos="30000">
                    <a:schemeClr val="tx1"/>
                  </a:gs>
                </a:gsLst>
                <a:lin ang="5400000" scaled="0"/>
              </a:gradFill>
            </a:endParaRPr>
          </a:p>
          <a:p>
            <a:pPr algn="l"/>
            <a:r>
              <a:rPr lang="en-GB" sz="1800" b="1" dirty="0">
                <a:gradFill>
                  <a:gsLst>
                    <a:gs pos="2917">
                      <a:schemeClr val="tx1"/>
                    </a:gs>
                    <a:gs pos="30000">
                      <a:schemeClr val="tx1"/>
                    </a:gs>
                  </a:gsLst>
                  <a:lin ang="5400000" scaled="0"/>
                </a:gradFill>
              </a:rPr>
              <a:t>Multiple linear regression has assumptions</a:t>
            </a:r>
          </a:p>
          <a:p>
            <a:pPr algn="l"/>
            <a:r>
              <a:rPr lang="en-GB" sz="1400" dirty="0">
                <a:gradFill>
                  <a:gsLst>
                    <a:gs pos="2917">
                      <a:schemeClr val="tx1"/>
                    </a:gs>
                    <a:gs pos="30000">
                      <a:schemeClr val="tx1"/>
                    </a:gs>
                  </a:gsLst>
                  <a:lin ang="5400000" scaled="0"/>
                </a:gradFill>
              </a:rPr>
              <a:t>The fact that the model expects features to be independent is called a model assumption. When model assumptions aren't true, the model can make misleading predictions.</a:t>
            </a:r>
          </a:p>
          <a:p>
            <a:pPr algn="l"/>
            <a:endParaRPr lang="en-GB" sz="1400" dirty="0">
              <a:gradFill>
                <a:gsLst>
                  <a:gs pos="2917">
                    <a:schemeClr val="tx1"/>
                  </a:gs>
                  <a:gs pos="30000">
                    <a:schemeClr val="tx1"/>
                  </a:gs>
                </a:gsLst>
                <a:lin ang="5400000" scaled="0"/>
              </a:gradFill>
            </a:endParaRPr>
          </a:p>
          <a:p>
            <a:pPr algn="l"/>
            <a:r>
              <a:rPr lang="en-GB" sz="1400" dirty="0">
                <a:gradFill>
                  <a:gsLst>
                    <a:gs pos="2917">
                      <a:schemeClr val="tx1"/>
                    </a:gs>
                    <a:gs pos="30000">
                      <a:schemeClr val="tx1"/>
                    </a:gs>
                  </a:gsLst>
                  <a:lin ang="5400000" scaled="0"/>
                </a:gradFill>
              </a:rPr>
              <a:t>For example, age probably predicts how sick dogs become, as older dogs get more sick, along with whether dogs have been taught how to play frisbee; older dogs probably all know how to play frisbee. If we included age and </a:t>
            </a:r>
            <a:r>
              <a:rPr lang="en-GB" sz="1400" dirty="0" err="1">
                <a:gradFill>
                  <a:gsLst>
                    <a:gs pos="2917">
                      <a:schemeClr val="tx1"/>
                    </a:gs>
                    <a:gs pos="30000">
                      <a:schemeClr val="tx1"/>
                    </a:gs>
                  </a:gsLst>
                  <a:lin ang="5400000" scaled="0"/>
                </a:gradFill>
              </a:rPr>
              <a:t>knows_frisbee</a:t>
            </a:r>
            <a:r>
              <a:rPr lang="en-GB" sz="1400" dirty="0">
                <a:gradFill>
                  <a:gsLst>
                    <a:gs pos="2917">
                      <a:schemeClr val="tx1"/>
                    </a:gs>
                    <a:gs pos="30000">
                      <a:schemeClr val="tx1"/>
                    </a:gs>
                  </a:gsLst>
                  <a:lin ang="5400000" scaled="0"/>
                </a:gradFill>
              </a:rPr>
              <a:t> to our model as features, it would likely tell us </a:t>
            </a:r>
            <a:r>
              <a:rPr lang="en-GB" sz="1400" dirty="0" err="1">
                <a:gradFill>
                  <a:gsLst>
                    <a:gs pos="2917">
                      <a:schemeClr val="tx1"/>
                    </a:gs>
                    <a:gs pos="30000">
                      <a:schemeClr val="tx1"/>
                    </a:gs>
                  </a:gsLst>
                  <a:lin ang="5400000" scaled="0"/>
                </a:gradFill>
              </a:rPr>
              <a:t>knows_frisbee</a:t>
            </a:r>
            <a:r>
              <a:rPr lang="en-GB" sz="1400" dirty="0">
                <a:gradFill>
                  <a:gsLst>
                    <a:gs pos="2917">
                      <a:schemeClr val="tx1"/>
                    </a:gs>
                    <a:gs pos="30000">
                      <a:schemeClr val="tx1"/>
                    </a:gs>
                  </a:gsLst>
                  <a:lin ang="5400000" scaled="0"/>
                </a:gradFill>
              </a:rPr>
              <a:t> is a good predictor of an illness and underestimate the importance of age. This is a bit absurd, because knowing frisbee isn't likely to cause disease. By contrast, </a:t>
            </a:r>
            <a:r>
              <a:rPr lang="en-GB" sz="1400" dirty="0" err="1">
                <a:gradFill>
                  <a:gsLst>
                    <a:gs pos="2917">
                      <a:schemeClr val="tx1"/>
                    </a:gs>
                    <a:gs pos="30000">
                      <a:schemeClr val="tx1"/>
                    </a:gs>
                  </a:gsLst>
                  <a:lin ang="5400000" scaled="0"/>
                </a:gradFill>
              </a:rPr>
              <a:t>dog_breed</a:t>
            </a:r>
            <a:r>
              <a:rPr lang="en-GB" sz="1400" dirty="0">
                <a:gradFill>
                  <a:gsLst>
                    <a:gs pos="2917">
                      <a:schemeClr val="tx1"/>
                    </a:gs>
                    <a:gs pos="30000">
                      <a:schemeClr val="tx1"/>
                    </a:gs>
                  </a:gsLst>
                  <a:lin ang="5400000" scaled="0"/>
                </a:gradFill>
              </a:rPr>
              <a:t> might also be a good predictor of illness, but there's no reason to believe age predicts </a:t>
            </a:r>
            <a:r>
              <a:rPr lang="en-GB" sz="1400" dirty="0" err="1">
                <a:gradFill>
                  <a:gsLst>
                    <a:gs pos="2917">
                      <a:schemeClr val="tx1"/>
                    </a:gs>
                    <a:gs pos="30000">
                      <a:schemeClr val="tx1"/>
                    </a:gs>
                  </a:gsLst>
                  <a:lin ang="5400000" scaled="0"/>
                </a:gradFill>
              </a:rPr>
              <a:t>dog_breed</a:t>
            </a:r>
            <a:r>
              <a:rPr lang="en-GB" sz="1400" dirty="0">
                <a:gradFill>
                  <a:gsLst>
                    <a:gs pos="2917">
                      <a:schemeClr val="tx1"/>
                    </a:gs>
                    <a:gs pos="30000">
                      <a:schemeClr val="tx1"/>
                    </a:gs>
                  </a:gsLst>
                  <a:lin ang="5400000" scaled="0"/>
                </a:gradFill>
              </a:rPr>
              <a:t>, so it would be safe to include both in a model.</a:t>
            </a:r>
            <a:endParaRPr lang="en-IN" sz="14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1843941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6B78FCE4F94D941B32D6B6061C29C09" ma:contentTypeVersion="17" ma:contentTypeDescription="Create a new document." ma:contentTypeScope="" ma:versionID="7be4a4a6ededa30c9bb5c573e496b9b8">
  <xsd:schema xmlns:xsd="http://www.w3.org/2001/XMLSchema" xmlns:xs="http://www.w3.org/2001/XMLSchema" xmlns:p="http://schemas.microsoft.com/office/2006/metadata/properties" xmlns:ns2="976fdccd-ca8b-4477-a16f-3129ac8e5ee5" xmlns:ns3="6d3b3f7c-4b71-40c9-8fff-4f7fb96ddea0" targetNamespace="http://schemas.microsoft.com/office/2006/metadata/properties" ma:root="true" ma:fieldsID="d49ad42980b2baaaa5990ebacef0021d" ns2:_="" ns3:_="">
    <xsd:import namespace="976fdccd-ca8b-4477-a16f-3129ac8e5ee5"/>
    <xsd:import namespace="6d3b3f7c-4b71-40c9-8fff-4f7fb96ddea0"/>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6fdccd-ca8b-4477-a16f-3129ac8e5ee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d46ea9be-25b3-4105-8bcd-dca8f145001f}" ma:internalName="TaxCatchAll" ma:showField="CatchAllData" ma:web="976fdccd-ca8b-4477-a16f-3129ac8e5ee5">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6d3b3f7c-4b71-40c9-8fff-4f7fb96ddea0"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1472b233-b75e-480f-895d-2146ed98f06a"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6d3b3f7c-4b71-40c9-8fff-4f7fb96ddea0" xsi:nil="true"/>
    <lcf76f155ced4ddcb4097134ff3c332f xmlns="6d3b3f7c-4b71-40c9-8fff-4f7fb96ddea0">
      <Terms xmlns="http://schemas.microsoft.com/office/infopath/2007/PartnerControls"/>
    </lcf76f155ced4ddcb4097134ff3c332f>
    <TaxCatchAll xmlns="976fdccd-ca8b-4477-a16f-3129ac8e5ee5" xsi:nil="true"/>
    <SharedWithUsers xmlns="976fdccd-ca8b-4477-a16f-3129ac8e5ee5">
      <UserInfo>
        <DisplayName>Hadil BenAmor</DisplayName>
        <AccountId>3632</AccountId>
        <AccountType/>
      </UserInfo>
      <UserInfo>
        <DisplayName>ChungLoong Chan</DisplayName>
        <AccountId>5102</AccountId>
        <AccountType/>
      </UserInfo>
      <UserInfo>
        <DisplayName>Shivani RameshBabu</DisplayName>
        <AccountId>5832</AccountId>
        <AccountType/>
      </UserInfo>
    </SharedWithUsers>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C7F9B108-E48A-4D97-B8DB-B3148FA6A87D}">
  <ds:schemaRefs>
    <ds:schemaRef ds:uri="6d3b3f7c-4b71-40c9-8fff-4f7fb96ddea0"/>
    <ds:schemaRef ds:uri="976fdccd-ca8b-4477-a16f-3129ac8e5ee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990F116-B58F-4255-B05B-DA3808E0E5C6}">
  <ds:schemaRefs>
    <ds:schemaRef ds:uri="http://purl.org/dc/dcmitype/"/>
    <ds:schemaRef ds:uri="http://www.w3.org/XML/1998/namespace"/>
    <ds:schemaRef ds:uri="6d3b3f7c-4b71-40c9-8fff-4f7fb96ddea0"/>
    <ds:schemaRef ds:uri="http://schemas.microsoft.com/office/infopath/2007/PartnerControls"/>
    <ds:schemaRef ds:uri="http://schemas.openxmlformats.org/package/2006/metadata/core-properties"/>
    <ds:schemaRef ds:uri="http://schemas.microsoft.com/office/2006/documentManagement/types"/>
    <ds:schemaRef ds:uri="http://purl.org/dc/terms/"/>
    <ds:schemaRef ds:uri="976fdccd-ca8b-4477-a16f-3129ac8e5ee5"/>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WHITE TEMPLATE</Template>
  <TotalTime>478</TotalTime>
  <Words>2384</Words>
  <Application>Microsoft Office PowerPoint</Application>
  <PresentationFormat>Widescreen</PresentationFormat>
  <Paragraphs>124</Paragraphs>
  <Slides>18</Slides>
  <Notes>5</Notes>
  <HiddenSlides>2</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18</vt:i4>
      </vt:variant>
    </vt:vector>
  </HeadingPairs>
  <TitlesOfParts>
    <vt:vector size="31" baseType="lpstr">
      <vt:lpstr>Arial</vt:lpstr>
      <vt:lpstr>Arial Nova</vt:lpstr>
      <vt:lpstr>Arial,Sans-Serif</vt:lpstr>
      <vt:lpstr>Cambria Math</vt:lpstr>
      <vt:lpstr>Consolas</vt:lpstr>
      <vt:lpstr>Cooper Black</vt:lpstr>
      <vt:lpstr>Segoe UI</vt:lpstr>
      <vt:lpstr>Segoe UI Light</vt:lpstr>
      <vt:lpstr>Segoe UI Semibold</vt:lpstr>
      <vt:lpstr>Segoe UI Semilight</vt:lpstr>
      <vt:lpstr>Wingdings</vt:lpstr>
      <vt:lpstr>WHITE TEMPLATE</vt:lpstr>
      <vt:lpstr>SOFT BLACK TEMPLATE</vt:lpstr>
      <vt:lpstr>PowerPoint Presentation</vt:lpstr>
      <vt:lpstr>Mastering Regression Models in Machine Learning</vt:lpstr>
      <vt:lpstr> What will we cover today?</vt:lpstr>
      <vt:lpstr> What is Regression?</vt:lpstr>
      <vt:lpstr>What is Simple Linear Regression ?</vt:lpstr>
      <vt:lpstr>What is fitting a linear regression ?</vt:lpstr>
      <vt:lpstr>PowerPoint Presentation</vt:lpstr>
      <vt:lpstr>Let’s jump into how to code and train a Simple Linear Regression model.</vt:lpstr>
      <vt:lpstr>What is Multiple linear regression and R-squared?</vt:lpstr>
      <vt:lpstr>Goodness of fit: R2 metric</vt:lpstr>
      <vt:lpstr>Let’s jump into how to code and train a Multiple Linear Regression model.</vt:lpstr>
      <vt:lpstr>What is Polynomial Regression?</vt:lpstr>
      <vt:lpstr>Polynomial versus other curves</vt:lpstr>
      <vt:lpstr>Let’s jump into how to code and fit a Simple Polynomial Regression model.</vt:lpstr>
      <vt:lpstr>TIME  FOR                     QUIZ</vt:lpstr>
      <vt:lpstr>Quiz link / QR Code</vt:lpstr>
      <vt:lpstr>QnA Session</vt:lpstr>
      <vt:lpstr>Thank You!  Aditya Seth.</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Aditya Seth</cp:lastModifiedBy>
  <cp:revision>2350</cp:revision>
  <dcterms:created xsi:type="dcterms:W3CDTF">2019-03-28T18:40:02Z</dcterms:created>
  <dcterms:modified xsi:type="dcterms:W3CDTF">2024-04-21T12:10:35Z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0x010100F6B78FCE4F94D941B32D6B6061C29C09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Order">
    <vt:r8>192100</vt:r8>
  </property>
  <property fmtid="{D5CDD505-2E9C-101B-9397-08002B2CF9AE}" pid="21" name="ComplianceAssetId">
    <vt:lpwstr/>
  </property>
  <property fmtid="{D5CDD505-2E9C-101B-9397-08002B2CF9AE}" pid="22" name="_ExtendedDescription">
    <vt:lpwstr/>
  </property>
  <property fmtid="{D5CDD505-2E9C-101B-9397-08002B2CF9AE}" pid="23" name="TriggerFlowInfo">
    <vt:lpwstr/>
  </property>
  <property fmtid="{D5CDD505-2E9C-101B-9397-08002B2CF9AE}" pid="24" name="MediaServiceImageTags">
    <vt:lpwstr/>
  </property>
</Properties>
</file>